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media14.m4a" ContentType="audio/unknown"/>
  <Override PartName="/ppt/notesSlides/notesSlide14.xml" ContentType="application/vnd.openxmlformats-officedocument.presentationml.notesSlide+xml"/>
  <Override PartName="/ppt/media/media15.m4a" ContentType="audio/unknown"/>
  <Override PartName="/ppt/notesSlides/notesSlide15.xml" ContentType="application/vnd.openxmlformats-officedocument.presentationml.notesSlide+xml"/>
  <Override PartName="/ppt/media/media16.m4a" ContentType="audio/unknown"/>
  <Override PartName="/ppt/notesSlides/notesSlide16.xml" ContentType="application/vnd.openxmlformats-officedocument.presentationml.notesSlide+xml"/>
  <Override PartName="/ppt/media/media17.m4a" ContentType="audio/unknown"/>
  <Override PartName="/ppt/notesSlides/notesSlide17.xml" ContentType="application/vnd.openxmlformats-officedocument.presentationml.notesSlide+xml"/>
  <Override PartName="/ppt/media/media18.m4a" ContentType="audio/unknown"/>
  <Override PartName="/ppt/notesSlides/notesSlide18.xml" ContentType="application/vnd.openxmlformats-officedocument.presentationml.notesSlide+xml"/>
  <Override PartName="/ppt/media/media19.m4a" ContentType="audio/unknown"/>
  <Override PartName="/ppt/notesSlides/notesSlide19.xml" ContentType="application/vnd.openxmlformats-officedocument.presentationml.notesSlide+xml"/>
  <Override PartName="/ppt/media/media20.m4a" ContentType="audio/unknown"/>
  <Override PartName="/ppt/notesSlides/notesSlide20.xml" ContentType="application/vnd.openxmlformats-officedocument.presentationml.notesSlide+xml"/>
  <Override PartName="/ppt/media/media21.m4a" ContentType="audio/unknown"/>
  <Override PartName="/ppt/notesSlides/notesSlide21.xml" ContentType="application/vnd.openxmlformats-officedocument.presentationml.notesSlide+xml"/>
  <Override PartName="/ppt/media/media22.m4a" ContentType="audio/unknown"/>
  <Override PartName="/ppt/notesSlides/notesSlide22.xml" ContentType="application/vnd.openxmlformats-officedocument.presentationml.notesSlide+xml"/>
  <Override PartName="/ppt/media/media23.m4a" ContentType="audio/unknown"/>
  <Override PartName="/ppt/notesSlides/notesSlide23.xml" ContentType="application/vnd.openxmlformats-officedocument.presentationml.notesSlide+xml"/>
  <Override PartName="/ppt/media/media24.m4a" ContentType="audio/unknown"/>
  <Override PartName="/ppt/notesSlides/notesSlide24.xml" ContentType="application/vnd.openxmlformats-officedocument.presentationml.notesSlide+xml"/>
  <Override PartName="/ppt/media/media25.m4a" ContentType="audio/unknown"/>
  <Override PartName="/ppt/notesSlides/notesSlide25.xml" ContentType="application/vnd.openxmlformats-officedocument.presentationml.notesSlide+xml"/>
  <Override PartName="/ppt/media/media26.m4a" ContentType="audio/unknown"/>
  <Override PartName="/ppt/notesSlides/notesSlide26.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Gross, large scale inequality has been with us humans since at least shortly after the invention of agriculture. </a:t>
            </a:r>
          </a:p>
          <a:p>
            <a:pPr/>
          </a:p>
          <a:p>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p>
          <a:p>
            <a:pPr/>
            <a:r>
              <a:t>Therefore, after the invention of agriculture, we get people who make a living as thugs-with-spears. They say: "give me a third of your crop or I will poke you with my spear". And you cannot move away before the harvest. And so they take a third of your crop. </a:t>
            </a:r>
          </a:p>
          <a:p>
            <a:pPr/>
          </a:p>
          <a:p>
            <a:pPr/>
            <a:r>
              <a:t>And then, because they do not have to work growing their own crops, they train with their spears, and so become very good expert practitioners of coercive violence. </a:t>
            </a:r>
          </a:p>
          <a:p>
            <a:pPr/>
          </a:p>
          <a:p>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p>
          <a:p>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p>
          <a:p>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There have, at least so far, been six important sources and causes of rising inequality in the Second Gilded Age. And there are three things that are often blamed for rising inequality that are simply not so.</a:t>
            </a:r>
          </a:p>
          <a:p>
            <a:pPr/>
          </a:p>
          <a:p>
            <a:pPr/>
            <a:r>
              <a:t>The six factors that matter are:</a:t>
            </a:r>
          </a:p>
          <a:p>
            <a:pPr/>
          </a:p>
          <a:p>
            <a:pPr/>
            <a:r>
              <a:t>1. The race between education and technology, which education has lost over the past 40 years</a:t>
            </a:r>
          </a:p>
          <a:p>
            <a:pPr/>
            <a:r>
              <a:t>2. The rise of a dissipative sector: finance. It consumes a huge amount of national income, yet it is hard to see what services it provides us that its much cheaper predecessor sector two generations ago did.</a:t>
            </a:r>
          </a:p>
          <a:p>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r>
              <a:t>4. The collapse of worker bargaining power with the decline of the union movement</a:t>
            </a:r>
          </a:p>
          <a:p>
            <a:pPr/>
            <a:r>
              <a:t>5. A low pressure high unemployment economy has been typical of the past 40 years</a:t>
            </a:r>
          </a:p>
          <a:p>
            <a:pPr/>
            <a:r>
              <a:t>6. Changes in technology have created more winner-take-all markets, in which those who have or are thought to have special skills and expertise profit mightily. </a:t>
            </a:r>
          </a:p>
          <a:p>
            <a:pPr/>
          </a:p>
          <a:p>
            <a:pPr/>
            <a:r>
              <a:t>The three factors that do not matter are:</a:t>
            </a:r>
          </a:p>
          <a:p>
            <a:pPr/>
          </a:p>
          <a:p>
            <a:pPr/>
            <a:r>
              <a:t>1. "Bad trade deals".</a:t>
            </a:r>
          </a:p>
          <a:p>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 first important source of rising inequality is the race between education and technology.</a:t>
            </a:r>
          </a:p>
          <a:p>
            <a:pPr/>
          </a:p>
          <a:p>
            <a:pPr/>
            <a:r>
              <a:t>Starting in 1970, you see, education begin to lose in its race with technology. That was when America begin charging for public colleges. </a:t>
            </a:r>
          </a:p>
          <a:p>
            <a:pPr/>
          </a:p>
          <a:p>
            <a:pPr/>
            <a:r>
              <a:t>This was initially a good government move: college graduates are going to be rich, and making them pay something seemed a progressive reform that took pressure off of state budgets and promised to make America a less unequal and more fair place. </a:t>
            </a:r>
          </a:p>
          <a:p>
            <a:pPr/>
          </a:p>
          <a:p>
            <a:pPr/>
            <a:r>
              <a:t>But it had unanticipated consequences. </a:t>
            </a:r>
          </a:p>
          <a:p>
            <a:pPr/>
          </a:p>
          <a:p>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p>
          <a:p>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p>
          <a:p>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A second source of rising inequality is the rise of American finance as a dissipative sector. </a:t>
            </a:r>
          </a:p>
          <a:p>
            <a:pPr/>
          </a:p>
          <a:p>
            <a:pPr/>
            <a:r>
              <a:t>What do I mean by a "dissipative sector"? I mean a sector that collects huge rents off of the rest of the economy, and then distribute them to its workers in an extremely unequal way. </a:t>
            </a:r>
          </a:p>
          <a:p>
            <a:pPr/>
          </a:p>
          <a:p>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p>
          <a:p>
            <a:pPr/>
            <a:r>
              <a:t>Today, however, we pay not 3% but 9% of national income for American finance. </a:t>
            </a:r>
          </a:p>
          <a:p>
            <a:pPr/>
          </a:p>
          <a:p>
            <a:pPr/>
            <a:r>
              <a:t>Does it perform any of its four functions better than it did half a century ago? I see no evidence that it does—and I have looked, hard. </a:t>
            </a:r>
          </a:p>
          <a:p>
            <a:pPr/>
          </a:p>
          <a:p>
            <a:pPr/>
            <a:r>
              <a:t>Moreover, the distribution of income from finance is much much more steeply peaked than it was in the 1960s: the coming of the Second Gilded Age has brought large scale financial superincomes with it. </a:t>
            </a:r>
          </a:p>
          <a:p>
            <a:pPr/>
          </a:p>
          <a:p>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U.S. health care financing becomes dysfunctional starting with the Reagan administration, for a number of reasons that I do not have time to go into. </a:t>
            </a:r>
          </a:p>
          <a:p>
            <a:pPr/>
          </a:p>
          <a:p>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p>
          <a:p>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p>
          <a:p>
            <a:pPr/>
            <a:r>
              <a:t>Bottom line: WE SPEND THREE TIMES AS MUCH ON HEALTH CARE AS DO OUR PEER NATIONS, AND WE GET WORSE RESULTS. </a:t>
            </a:r>
          </a:p>
          <a:p>
            <a:pPr/>
          </a:p>
          <a:p>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p>
          <a:p>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p>
          <a:p>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p>
          <a:p>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p>
          <a:p>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p>
          <a:p>
            <a:pPr/>
            <a:r>
              <a:t>Globalization and a low-pressure economy then became a thing from 2008 on.</a:t>
            </a:r>
          </a:p>
          <a:p>
            <a:pPr/>
          </a:p>
          <a:p>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And this brings us to the fifth of the important sources of rising inequality in America with the coming of the second Gilded Age: the low pressure economy. </a:t>
            </a:r>
          </a:p>
          <a:p>
            <a:pPr/>
          </a:p>
          <a:p>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p>
          <a:p>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p>
          <a:p>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p>
          <a:p>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p>
          <a:p>
            <a:pPr/>
            <a:r>
              <a:t>Kodak was not a winner-take-all operation. </a:t>
            </a:r>
          </a:p>
          <a:p>
            <a:pPr/>
          </a:p>
          <a:p>
            <a:pPr/>
            <a:r>
              <a:t>By contrast, consider Google, which locates its headquarters in Mountain View, CA, in Silicon Valley. </a:t>
            </a:r>
          </a:p>
          <a:p>
            <a:pPr/>
          </a:p>
          <a:p>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p>
          <a:p>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p>
          <a:p>
            <a:pPr/>
            <a:r>
              <a:t>It would be very valuable if we understood why our economy works this way. But I do not think that we know.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How much difference do these six factors make? They make an enormous difference. </a:t>
            </a:r>
          </a:p>
          <a:p>
            <a:pPr/>
          </a:p>
          <a:p>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p>
          <a:p>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p>
          <a:p>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p>
          <a:p>
            <a:pPr/>
            <a:r>
              <a:t>Even the lower upper class is envious of those who have won in the winner-take-all economy.</a:t>
            </a:r>
          </a:p>
          <a:p>
            <a:pPr/>
          </a:p>
          <a:p>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p>
          <a:p>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p>
          <a:p>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p>
          <a:p>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So what is going to happen next with respect to income and wealth inequality? </a:t>
            </a:r>
          </a:p>
          <a:p>
            <a:pPr/>
          </a:p>
          <a:p>
            <a:pPr/>
            <a:r>
              <a:t>The most interesting argument is the one made by Thomas Piketty, in his book _Capital in the 21st Century._ It is a long book. It is a rich book. Let me try to give you the two-minute summary for you to memorize so that you can fake having read it. </a:t>
            </a:r>
          </a:p>
          <a:p>
            <a:pPr/>
          </a:p>
          <a:p>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p>
          <a:p>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p>
          <a:p>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p>
          <a:p>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p>
          <a:p>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p>
          <a:p>
            <a:pPr/>
            <a:r>
              <a:t>So every year Old Money becomes more and more salient in the economy. </a:t>
            </a:r>
          </a:p>
          <a:p>
            <a:pPr/>
          </a:p>
          <a:p>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p>
          <a:p>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p>
          <a:p>
            <a:pPr/>
            <a:r>
              <a:t>But there are some real criticisms. Let me run through two them:</a:t>
            </a:r>
          </a:p>
          <a:p>
            <a:pPr/>
          </a:p>
          <a:p>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p>
          <a:p>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p>
          <a:p>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p>
          <a:p>
            <a:pPr/>
            <a:r>
              <a:t>Thus I regard this criticism as largely off-base.</a:t>
            </a:r>
          </a:p>
          <a:p>
            <a:pPr/>
          </a:p>
          <a:p>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p>
          <a:p>
            <a:pPr/>
            <a:r>
              <a:t>But considerthe Waltons, the Kochs, Donald Trump himself. Piketty may be painting a picture of western Europe's present, but he is also painting a picture of America's future. </a:t>
            </a:r>
          </a:p>
          <a:p>
            <a:pPr/>
          </a:p>
          <a:p>
            <a:pPr/>
            <a:r>
              <a:t>Thus I think this criticism is off base as well.</a:t>
            </a:r>
          </a:p>
          <a:p>
            <a:pPr/>
          </a:p>
          <a:p>
            <a:pPr/>
            <a:r>
              <a:t>Piketty's argument looks reasonably strong to 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p>
          <a:p>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p>
          <a:p>
            <a:pPr/>
            <a:r>
              <a:t>But on a macro scale there is no evidence at all that this kind of thing is true. </a:t>
            </a:r>
          </a:p>
          <a:p>
            <a:pPr/>
          </a:p>
          <a:p>
            <a:pPr/>
            <a:r>
              <a:t>Across the decades, we see no pattern, either in the United States or elsewhere, with respect to any relationship between growth on the one hand and inequality and the amount of redistribution on the other. </a:t>
            </a:r>
          </a:p>
          <a:p>
            <a:pPr/>
          </a:p>
          <a:p>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p>
          <a:p>
            <a:pPr/>
            <a:r>
              <a:t>Earlier, growth was fast in the 1920s when income inequality was high. But the 1930s, in which income inequality was also high, were a disaster.</a:t>
            </a:r>
          </a:p>
          <a:p>
            <a:pPr/>
          </a:p>
          <a:p>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p>
          <a:p>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p>
          <a:p>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p>
          <a:p>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p>
          <a:p>
            <a:pPr/>
            <a:r>
              <a:t>The net effect of this was to throw away 80% of the potential wealth of the societies behind the Iron Curtain. Their central planning systems were extraordinarily inefficient—so inefficient I can hardly believe it. </a:t>
            </a:r>
          </a:p>
          <a:p>
            <a:pPr/>
          </a:p>
          <a:p>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What happens next with respect to income and wealth equality? What happens next is on our hands.</a:t>
            </a:r>
          </a:p>
          <a:p>
            <a:pPr/>
          </a:p>
          <a:p>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p>
          <a:p>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p>
          <a:p>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p>
          <a:p>
            <a:pPr/>
            <a:r>
              <a:t>We seek equitable growth, and we have no reason to presume that even the growth part is encouraged by inequality and plutocracy.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And then there are the philosophical questions: What should we aim for? What does a good society do? </a:t>
            </a:r>
          </a:p>
          <a:p>
            <a:pPr/>
          </a:p>
          <a:p>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p>
          <a:p>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p>
          <a:p>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p>
          <a:p>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p>
          <a:p>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What the gods do is that they improve the lot of the people in Uruk by distracting Gilgamesh. They give him other things to do, so that he will leave the people of Uruk alone and not oppress them. They set in motion the first male-bonding buddy story. </a:t>
            </a:r>
          </a:p>
          <a:p>
            <a:pPr/>
          </a:p>
          <a:p>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p>
          <a:p>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p>
          <a:p>
            <a:pPr/>
            <a:r>
              <a:t>Read it. It is a great story.</a:t>
            </a:r>
          </a:p>
          <a:p>
            <a:pPr/>
          </a:p>
          <a:p>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There is a very close and intimate connection in the agrarian age between gross inequality and high patriarchy. Agrarian age inequality is literally inscribed in our genes.</a:t>
            </a:r>
          </a:p>
          <a:p>
            <a:pPr/>
          </a:p>
          <a:p>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p>
          <a:p>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p>
          <a:p>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p>
          <a:p>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p>
          <a:p>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p>
          <a:p>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 parenthesis: when you listen to a discussion of inequality, you may hear lots of references to something called the "Gini Coefficient". What is this Gini Coefficient? </a:t>
            </a:r>
          </a:p>
          <a:p>
            <a:pPr/>
          </a:p>
          <a:p>
            <a:pPr/>
            <a:r>
              <a:t>It is a number describing and summarizing a society's inequality —a number that I find I have a very hard time grasping, a hard time understanding what saying "this society's Gini is X" really means. It is not intuitive to me.</a:t>
            </a:r>
          </a:p>
          <a:p>
            <a:pPr/>
          </a:p>
          <a:p>
            <a:pPr/>
            <a:r>
              <a:t>Here are some facts to give you some intuition: </a:t>
            </a:r>
          </a:p>
          <a:p>
            <a:pPr/>
          </a:p>
          <a:p>
            <a:pPr/>
            <a:r>
              <a:t>1. If the bottom 3/4 of a population got 1/4 of the income and the top 1/4 got the rest, and if income were evenly distributed within the bottom 3/4 and within the top 1/4, the Gini coefficient would be 0.5. </a:t>
            </a:r>
          </a:p>
          <a:p>
            <a:pPr/>
          </a:p>
          <a:p>
            <a:pPr/>
            <a:r>
              <a:t>2. If the bottom 2/3 got 1/3 of the income and the top 1/3 got the rest, and if it were evenly distributed within the bottom 2/3 and within the top 1/3, the Gini would be 0.33. </a:t>
            </a:r>
          </a:p>
          <a:p>
            <a:pPr/>
          </a:p>
          <a:p>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p>
          <a:p>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p>
          <a:p>
            <a:pPr/>
            <a:r>
              <a:t>Thus our modern societies are, typically, as unequal or more unequal than agrarian age societies.</a:t>
            </a:r>
          </a:p>
          <a:p>
            <a:pPr/>
          </a:p>
          <a:p>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cedarwood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Let me very briefly summarize the shifts in American inequality since 1725:</a:t>
            </a:r>
          </a:p>
          <a:p>
            <a:pPr/>
          </a:p>
          <a:p>
            <a:pPr/>
            <a:r>
              <a:t>The America of the European settlers was initially, in the 1600s and 1700s, not too unequal a place, as far as agrarian age preindustrial and then early industrial economies were concerned. </a:t>
            </a:r>
          </a:p>
          <a:p>
            <a:pPr/>
          </a:p>
          <a:p>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p>
          <a:p>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p>
          <a:p>
            <a:pPr/>
            <a:r>
              <a:t>The coming of emancipation in 1863 and 1865 was a huge thing for economic and social equality. The coming of feminism, even early feminism, was a substantial thing for social equality if not for economic.</a:t>
            </a:r>
          </a:p>
          <a:p>
            <a:pPr/>
          </a:p>
          <a:p>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p>
          <a:p>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p>
          <a:p>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p>
          <a:p>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p>
          <a:p>
            <a:pPr/>
            <a:r>
              <a:t>These annual income numbers are not the income numbers we would really want to have for studying inequality. We would 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lecture-inequality.pptx" TargetMode="External"/><Relationship Id="rId4" Type="http://schemas.openxmlformats.org/officeDocument/2006/relationships/hyperlink" Target="https://www.icloud.com/pages/0n-VUHop4KJl67sTtqKPidlLA" TargetMode="External"/><Relationship Id="rId5" Type="http://schemas.openxmlformats.org/officeDocument/2006/relationships/hyperlink" Target="http://www.bradford-delong.com/2016/10/inequality-brown-university-janus-forum.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9.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raddelong/public-files/blob/master/lecture-inequality.pptx" TargetMode="External"/><Relationship Id="rId3" Type="http://schemas.openxmlformats.org/officeDocument/2006/relationships/hyperlink" Target="https://www.icloud.com/pages/0n-VUHop4KJl67sTtqKPidlLA" TargetMode="External"/><Relationship Id="rId4" Type="http://schemas.openxmlformats.org/officeDocument/2006/relationships/hyperlink" Target="http://www.bradford-delong.com/2016/10/inequality-brown-university-janus-forum.html" TargetMode="External"/><Relationship Id="rId5" Type="http://schemas.openxmlformats.org/officeDocument/2006/relationships/hyperlink" Target="https://github.com/braddelong/public-files/blob/master/econ-135-lecture-16.pptx" TargetMode="External"/><Relationship Id="rId6" Type="http://schemas.openxmlformats.org/officeDocument/2006/relationships/hyperlink" Target="https://www.icloud.com/keynote/0ibXJp1yUuOQLzQyCIUBhteGw" TargetMode="External"/><Relationship Id="rId7" Type="http://schemas.openxmlformats.org/officeDocument/2006/relationships/hyperlink" Target="https://www.icloud.com/keynote/0gIuwcJ_jAF0MtGozXgE7_95Q" TargetMode="External"/><Relationship Id="rId8" Type="http://schemas.openxmlformats.org/officeDocument/2006/relationships/hyperlink" Target="https://www.icloud.com/keynote/0LvoKeQzg11t3SWw7NbOyYONA" TargetMode="External"/><Relationship Id="rId9" Type="http://schemas.openxmlformats.org/officeDocument/2006/relationships/hyperlink" Target="https://www.icloud.com/keynote/08pKBPWs0ZRbvkEuMEO8Bn-SA" TargetMode="External"/><Relationship Id="rId10" Type="http://schemas.openxmlformats.org/officeDocument/2006/relationships/hyperlink" Target="https://www.icloud.com/keynote/0021dZ3X9btGL8HmUfimCwApA" TargetMode="External"/><Relationship Id="rId11" Type="http://schemas.openxmlformats.org/officeDocument/2006/relationships/hyperlink" Target="https://www.icloud.com/keynote/0a1YIQGu-i9__uHwnHA0thhTg" TargetMode="External"/><Relationship Id="rId12" Type="http://schemas.openxmlformats.org/officeDocument/2006/relationships/hyperlink" Target="https://www.icloud.com/pages/0_H9kCtNY6cZglaYpa4IRw2pQ.html" TargetMode="External"/><Relationship Id="rId13" Type="http://schemas.openxmlformats.org/officeDocument/2006/relationships/hyperlink" Target="https://www.icloud.com/keynote/03Ou4GJp-SrwWPP59FCv4P0TQ" TargetMode="External"/><Relationship Id="rId14" Type="http://schemas.openxmlformats.org/officeDocument/2006/relationships/hyperlink" Target="https://www.icloud.com/keynote/0E0BFiZibqBqeow95Ktpwh6aA" TargetMode="External"/><Relationship Id="rId15" Type="http://schemas.openxmlformats.org/officeDocument/2006/relationships/hyperlink" Target="https://www.icloud.com/keynote/0q7z3YB0lNBUyqHcoi5MVVYuQ" TargetMode="External"/><Relationship Id="rId16" Type="http://schemas.openxmlformats.org/officeDocument/2006/relationships/hyperlink" Target="https://www.icloud.com/keynote/07SeQDjYar1AKLhIUQGLDhVig" TargetMode="External"/><Relationship Id="rId17" Type="http://schemas.openxmlformats.org/officeDocument/2006/relationships/image" Target="../media/image2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6.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8.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equality"/>
          <p:cNvSpPr txBox="1"/>
          <p:nvPr>
            <p:ph type="ctrTitle"/>
          </p:nvPr>
        </p:nvSpPr>
        <p:spPr>
          <a:xfrm>
            <a:off x="1803400" y="-4330700"/>
            <a:ext cx="10464800" cy="3302000"/>
          </a:xfrm>
          <a:prstGeom prst="rect">
            <a:avLst/>
          </a:prstGeom>
        </p:spPr>
        <p:txBody>
          <a:bodyPr/>
          <a:lstStyle/>
          <a:p>
            <a:pPr/>
            <a:r>
              <a:t>Inequality</a:t>
            </a:r>
          </a:p>
        </p:txBody>
      </p:sp>
      <p:sp>
        <p:nvSpPr>
          <p:cNvPr id="120" name="J. Bradford DeLong…"/>
          <p:cNvSpPr txBox="1"/>
          <p:nvPr>
            <p:ph type="subTitle" idx="1"/>
          </p:nvPr>
        </p:nvSpPr>
        <p:spPr>
          <a:xfrm>
            <a:off x="1270000" y="4499616"/>
            <a:ext cx="10464800" cy="4866042"/>
          </a:xfrm>
          <a:prstGeom prst="rect">
            <a:avLst/>
          </a:prstGeom>
        </p:spPr>
        <p:txBody>
          <a:bodyPr/>
          <a:lstStyle/>
          <a:p>
            <a:pPr defTabSz="391414">
              <a:defRPr sz="2144"/>
            </a:pPr>
          </a:p>
          <a:p>
            <a:pPr defTabSz="391414">
              <a:defRPr sz="2144"/>
            </a:pPr>
          </a:p>
          <a:p>
            <a:pPr defTabSz="391414">
              <a:defRPr sz="2144">
                <a:latin typeface="+mj-lt"/>
                <a:ea typeface="+mj-ea"/>
                <a:cs typeface="+mj-cs"/>
                <a:sym typeface="Helvetica"/>
              </a:defRPr>
            </a:pPr>
            <a:r>
              <a:t>J. Bradford DeLong</a:t>
            </a:r>
          </a:p>
          <a:p>
            <a:pPr defTabSz="391414">
              <a:defRPr sz="2144">
                <a:latin typeface="+mj-lt"/>
                <a:ea typeface="+mj-ea"/>
                <a:cs typeface="+mj-cs"/>
                <a:sym typeface="Helvetica"/>
              </a:defRPr>
            </a:pPr>
            <a:r>
              <a:t>U.C. Berkeley, NBER, and WCEG</a:t>
            </a:r>
          </a:p>
          <a:p>
            <a:pPr defTabSz="391414">
              <a:defRPr sz="2144">
                <a:latin typeface="+mj-lt"/>
                <a:ea typeface="+mj-ea"/>
                <a:cs typeface="+mj-cs"/>
                <a:sym typeface="Helvetica"/>
              </a:defRPr>
            </a:pPr>
            <a:r>
              <a:rPr u="sng">
                <a:hlinkClick r:id="rId2" invalidUrl="" action="" tgtFrame="" tooltip="" history="1" highlightClick="0" endSnd="0"/>
              </a:rPr>
              <a:t>delong@econ.berkeley.edu</a:t>
            </a:r>
          </a:p>
          <a:p>
            <a:pPr defTabSz="391414">
              <a:defRPr sz="2144">
                <a:latin typeface="+mj-lt"/>
                <a:ea typeface="+mj-ea"/>
                <a:cs typeface="+mj-cs"/>
                <a:sym typeface="Helvetica"/>
              </a:defRPr>
            </a:pPr>
          </a:p>
          <a:p>
            <a:pPr defTabSz="391414">
              <a:defRPr sz="2144">
                <a:latin typeface="+mj-lt"/>
                <a:ea typeface="+mj-ea"/>
                <a:cs typeface="+mj-cs"/>
                <a:sym typeface="Helvetica"/>
              </a:defRPr>
            </a:pPr>
            <a:r>
              <a:t>First Draft: 2016-10-17</a:t>
            </a:r>
          </a:p>
          <a:p>
            <a:pPr defTabSz="391414">
              <a:defRPr sz="2144">
                <a:latin typeface="+mj-lt"/>
                <a:ea typeface="+mj-ea"/>
                <a:cs typeface="+mj-cs"/>
                <a:sym typeface="Helvetica"/>
              </a:defRPr>
            </a:pPr>
            <a:r>
              <a:t>Revised: 2020-03-19</a:t>
            </a:r>
          </a:p>
          <a:p>
            <a:pPr defTabSz="391414">
              <a:defRPr sz="2144">
                <a:latin typeface="+mj-lt"/>
                <a:ea typeface="+mj-ea"/>
                <a:cs typeface="+mj-cs"/>
                <a:sym typeface="Helvetica"/>
              </a:defRPr>
            </a:pPr>
          </a:p>
          <a:p>
            <a:pPr defTabSz="391414">
              <a:defRPr sz="2144">
                <a:latin typeface="+mj-lt"/>
                <a:ea typeface="+mj-ea"/>
                <a:cs typeface="+mj-cs"/>
                <a:sym typeface="Helvetica"/>
              </a:defRPr>
            </a:pPr>
            <a:r>
              <a:t>github: &lt;</a:t>
            </a:r>
            <a:r>
              <a:rPr u="sng">
                <a:hlinkClick r:id="rId3" invalidUrl="" action="" tgtFrame="" tooltip="" history="1" highlightClick="0" endSnd="0"/>
              </a:rPr>
              <a:t>https://github.com/braddelong/public-files/blob/master/lecture-inequality.pptx</a:t>
            </a:r>
            <a:r>
              <a:t>&gt; </a:t>
            </a:r>
          </a:p>
          <a:p>
            <a:pPr defTabSz="391414">
              <a:defRPr sz="2144">
                <a:latin typeface="+mj-lt"/>
                <a:ea typeface="+mj-ea"/>
                <a:cs typeface="+mj-cs"/>
                <a:sym typeface="Helvetica"/>
              </a:defRPr>
            </a:pPr>
            <a:r>
              <a:t>pages: &lt;</a:t>
            </a:r>
            <a:r>
              <a:rPr u="sng">
                <a:hlinkClick r:id="rId4" invalidUrl="" action="" tgtFrame="" tooltip="" history="1" highlightClick="0" endSnd="0"/>
              </a:rPr>
              <a:t>https://www.icloud.com/pages/0n-VUHop4KJl67sTtqKPidlLA</a:t>
            </a:r>
            <a:r>
              <a:t>&gt; </a:t>
            </a:r>
          </a:p>
          <a:p>
            <a:pPr defTabSz="391414">
              <a:defRPr sz="2144">
                <a:latin typeface="+mj-lt"/>
                <a:ea typeface="+mj-ea"/>
                <a:cs typeface="+mj-cs"/>
                <a:sym typeface="Helvetica"/>
              </a:defRPr>
            </a:pPr>
            <a:r>
              <a:t>html: &lt;</a:t>
            </a:r>
            <a:r>
              <a:rPr u="sng">
                <a:hlinkClick r:id="rId5" invalidUrl="" action="" tgtFrame="" tooltip="" history="1" highlightClick="0" endSnd="0"/>
              </a:rPr>
              <a:t>http://www.bradford-delong.com/2016/10/inequality-brown-university-janus-forum.html</a:t>
            </a:r>
            <a:r>
              <a:t>&gt;</a:t>
            </a:r>
          </a:p>
        </p:txBody>
      </p:sp>
      <p:sp>
        <p:nvSpPr>
          <p:cNvPr id="121" name="Inequality"/>
          <p:cNvSpPr txBox="1"/>
          <p:nvPr/>
        </p:nvSpPr>
        <p:spPr>
          <a:xfrm>
            <a:off x="1270000" y="2246934"/>
            <a:ext cx="10464800" cy="2063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sz="8000">
                <a:solidFill>
                  <a:srgbClr val="800000"/>
                </a:solidFill>
                <a:latin typeface="+mj-lt"/>
                <a:ea typeface="+mj-ea"/>
                <a:cs typeface="+mj-cs"/>
                <a:sym typeface="Helvetica"/>
              </a:defRPr>
            </a:lvl1pPr>
          </a:lstStyle>
          <a:p>
            <a:pPr/>
            <a:r>
              <a:t>Inequality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ettler America initially a relatively not too unequal place:…"/>
          <p:cNvSpPr txBox="1"/>
          <p:nvPr>
            <p:ph type="body" idx="1"/>
          </p:nvPr>
        </p:nvSpPr>
        <p:spPr>
          <a:xfrm>
            <a:off x="457200" y="1587500"/>
            <a:ext cx="6985000" cy="7302500"/>
          </a:xfrm>
          <a:prstGeom prst="rect">
            <a:avLst/>
          </a:prstGeom>
        </p:spPr>
        <p:txBody>
          <a:bodyPr anchor="t"/>
          <a:lstStyle/>
          <a:p>
            <a:pPr marL="0" indent="0" defTabSz="426466">
              <a:spcBef>
                <a:spcPts val="800"/>
              </a:spcBef>
              <a:buSzTx/>
              <a:buNone/>
              <a:defRPr b="1" sz="3066">
                <a:latin typeface="+mj-lt"/>
                <a:ea typeface="+mj-ea"/>
                <a:cs typeface="+mj-cs"/>
                <a:sym typeface="Helvetica"/>
              </a:defRPr>
            </a:pPr>
            <a:r>
              <a:t>Settler America initially a </a:t>
            </a:r>
            <a:r>
              <a:rPr i="1"/>
              <a:t>relatively</a:t>
            </a:r>
            <a:r>
              <a:t> not too unequal place:</a:t>
            </a:r>
          </a:p>
          <a:p>
            <a:pPr marL="324485" indent="-324485" defTabSz="426466">
              <a:spcBef>
                <a:spcPts val="800"/>
              </a:spcBef>
              <a:defRPr sz="2628">
                <a:latin typeface="Times New Roman"/>
                <a:ea typeface="Times New Roman"/>
                <a:cs typeface="Times New Roman"/>
                <a:sym typeface="Times New Roman"/>
              </a:defRPr>
            </a:pPr>
            <a:r>
              <a:t>As far as pre-industrial and early industrial economies are concerned</a:t>
            </a:r>
          </a:p>
          <a:p>
            <a:pPr lvl="1" marL="648970" indent="-324485" defTabSz="426466">
              <a:spcBef>
                <a:spcPts val="800"/>
              </a:spcBef>
              <a:defRPr sz="2628">
                <a:latin typeface="Times New Roman"/>
                <a:ea typeface="Times New Roman"/>
                <a:cs typeface="Times New Roman"/>
                <a:sym typeface="Times New Roman"/>
              </a:defRPr>
            </a:pPr>
            <a:r>
              <a:t>(For non-slaves) (and for non-women) (and for non-Indians)</a:t>
            </a:r>
          </a:p>
          <a:p>
            <a:pPr marL="324485" indent="-324485" defTabSz="426466">
              <a:spcBef>
                <a:spcPts val="800"/>
              </a:spcBef>
              <a:defRPr sz="2628">
                <a:latin typeface="Times New Roman"/>
                <a:ea typeface="Times New Roman"/>
                <a:cs typeface="Times New Roman"/>
                <a:sym typeface="Times New Roman"/>
              </a:defRPr>
            </a:pPr>
            <a:r>
              <a:t>Top 1% 8-10 times average, rather than 15-30 times average</a:t>
            </a:r>
          </a:p>
          <a:p>
            <a:pPr marL="324485" indent="-324485" defTabSz="426466">
              <a:spcBef>
                <a:spcPts val="800"/>
              </a:spcBef>
              <a:defRPr sz="2628">
                <a:latin typeface="Times New Roman"/>
                <a:ea typeface="Times New Roman"/>
                <a:cs typeface="Times New Roman"/>
                <a:sym typeface="Times New Roman"/>
              </a:defRPr>
            </a:pPr>
            <a:r>
              <a:t>Today in the U.S. top 1%—those households with incomes more than $500K/year—make 20 times average</a:t>
            </a:r>
          </a:p>
          <a:p>
            <a:pPr marL="324485" indent="-324485" defTabSz="426466">
              <a:spcBef>
                <a:spcPts val="800"/>
              </a:spcBef>
              <a:defRPr sz="2628">
                <a:latin typeface="Times New Roman"/>
                <a:ea typeface="Times New Roman"/>
                <a:cs typeface="Times New Roman"/>
                <a:sym typeface="Times New Roman"/>
              </a:defRPr>
            </a:pPr>
            <a:r>
              <a:t>First Gilded Age: rising inequality in the U.S., slightly falling in Europe</a:t>
            </a:r>
          </a:p>
          <a:p>
            <a:pPr marL="324485" indent="-324485" defTabSz="426466">
              <a:spcBef>
                <a:spcPts val="800"/>
              </a:spcBef>
              <a:defRPr sz="2628">
                <a:latin typeface="Times New Roman"/>
                <a:ea typeface="Times New Roman"/>
                <a:cs typeface="Times New Roman"/>
                <a:sym typeface="Times New Roman"/>
              </a:defRPr>
            </a:pPr>
            <a:r>
              <a:t>Age of Social Democracy</a:t>
            </a:r>
          </a:p>
          <a:p>
            <a:pPr marL="324485" indent="-324485" defTabSz="426466">
              <a:spcBef>
                <a:spcPts val="800"/>
              </a:spcBef>
              <a:defRPr sz="2628">
                <a:latin typeface="Times New Roman"/>
                <a:ea typeface="Times New Roman"/>
                <a:cs typeface="Times New Roman"/>
                <a:sym typeface="Times New Roman"/>
              </a:defRPr>
            </a:pPr>
            <a:r>
              <a:t>Second Gilded Age</a:t>
            </a:r>
          </a:p>
          <a:p>
            <a:pPr lvl="1" marL="648970" indent="-324485" defTabSz="426466">
              <a:spcBef>
                <a:spcPts val="800"/>
              </a:spcBef>
              <a:defRPr sz="1752">
                <a:latin typeface="Times New Roman"/>
                <a:ea typeface="Times New Roman"/>
                <a:cs typeface="Times New Roman"/>
                <a:sym typeface="Times New Roman"/>
              </a:defRPr>
            </a:pPr>
            <a:r>
              <a:t>&lt;</a:t>
            </a:r>
            <a:r>
              <a:rPr u="sng">
                <a:hlinkClick r:id="rId3" invalidUrl="" action="" tgtFrame="" tooltip="" history="1" highlightClick="0" endSnd="0"/>
              </a:rPr>
              <a:t>http://voxeu.org/article/american-growth-and-inequality-1700</a:t>
            </a:r>
            <a:r>
              <a:t>&gt;</a:t>
            </a:r>
          </a:p>
        </p:txBody>
      </p:sp>
      <p:sp>
        <p:nvSpPr>
          <p:cNvPr id="187" name="Shifts in American Inequality since 1725"/>
          <p:cNvSpPr txBox="1"/>
          <p:nvPr>
            <p:ph type="title"/>
          </p:nvPr>
        </p:nvSpPr>
        <p:spPr>
          <a:xfrm>
            <a:off x="457200" y="-1"/>
            <a:ext cx="12065000" cy="1587501"/>
          </a:xfrm>
          <a:prstGeom prst="rect">
            <a:avLst/>
          </a:prstGeom>
        </p:spPr>
        <p:txBody>
          <a:bodyPr/>
          <a:lstStyle>
            <a:lvl1pPr defTabSz="356362">
              <a:defRPr sz="4880"/>
            </a:lvl1pPr>
          </a:lstStyle>
          <a:p>
            <a:pPr/>
            <a:r>
              <a:t>Shifts in American Inequality since 1725</a:t>
            </a:r>
          </a:p>
        </p:txBody>
      </p:sp>
      <p:sp>
        <p:nvSpPr>
          <p:cNvPr id="18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9" name="Preview_of_“Untitled”.png" descr="Preview_of_“Untitled”.png"/>
          <p:cNvPicPr>
            <a:picLocks noChangeAspect="1"/>
          </p:cNvPicPr>
          <p:nvPr/>
        </p:nvPicPr>
        <p:blipFill>
          <a:blip r:embed="rId4">
            <a:extLst/>
          </a:blip>
          <a:stretch>
            <a:fillRect/>
          </a:stretch>
        </p:blipFill>
        <p:spPr>
          <a:xfrm>
            <a:off x="7303007" y="1524000"/>
            <a:ext cx="5219193" cy="6985000"/>
          </a:xfrm>
          <a:prstGeom prst="rect">
            <a:avLst/>
          </a:prstGeom>
          <a:ln w="12700">
            <a:miter lim="400000"/>
          </a:ln>
        </p:spPr>
      </p:pic>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30442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Top-Tenth</a:t>
            </a:r>
          </a:p>
        </p:txBody>
      </p:sp>
      <p:sp>
        <p:nvSpPr>
          <p:cNvPr id="195"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196" name="The “tenth” are not a constant group: a quarter of people will spend at least two years in the top tenth……"/>
          <p:cNvSpPr txBox="1"/>
          <p:nvPr>
            <p:ph type="body" sz="quarter" idx="1"/>
          </p:nvPr>
        </p:nvSpPr>
        <p:spPr>
          <a:xfrm>
            <a:off x="484701" y="6664743"/>
            <a:ext cx="12065001" cy="1907758"/>
          </a:xfrm>
          <a:prstGeom prst="rect">
            <a:avLst/>
          </a:prstGeom>
        </p:spPr>
        <p:txBody>
          <a:bodyPr anchor="t"/>
          <a:lstStyle/>
          <a:p>
            <a:pPr>
              <a:spcBef>
                <a:spcPts val="12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1200"/>
              </a:spcBef>
              <a:defRPr>
                <a:latin typeface="Times New Roman"/>
                <a:ea typeface="Times New Roman"/>
                <a:cs typeface="Times New Roman"/>
                <a:sym typeface="Times New Roman"/>
              </a:defRPr>
            </a:pPr>
            <a:r>
              <a:t>These are taxpaying household units, from Piketty and Saez</a:t>
            </a:r>
          </a:p>
        </p:txBody>
      </p:sp>
      <p:pic>
        <p:nvPicPr>
          <p:cNvPr id="197" name="Screenshot_10_16_16__6_18_PM.png" descr="Screenshot_10_16_16__6_18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ividing 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Dividing the Top-Tenth</a:t>
            </a:r>
          </a:p>
        </p:txBody>
      </p:sp>
      <p:sp>
        <p:nvSpPr>
          <p:cNvPr id="203" name="2: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2:50</a:t>
            </a:r>
          </a:p>
        </p:txBody>
      </p:sp>
      <p:sp>
        <p:nvSpPr>
          <p:cNvPr id="204" name="The action within the top 10% is almost all in the top 1%…"/>
          <p:cNvSpPr txBox="1"/>
          <p:nvPr>
            <p:ph type="body" sz="quarter" idx="1"/>
          </p:nvPr>
        </p:nvSpPr>
        <p:spPr>
          <a:xfrm>
            <a:off x="484701" y="6664743"/>
            <a:ext cx="12065001" cy="1907758"/>
          </a:xfrm>
          <a:prstGeom prst="rect">
            <a:avLst/>
          </a:prstGeom>
        </p:spPr>
        <p:txBody>
          <a:bodyPr anchor="t"/>
          <a:lstStyle/>
          <a:p>
            <a:pPr marL="333375" indent="-333375" defTabSz="438150">
              <a:spcBef>
                <a:spcPts val="900"/>
              </a:spcBef>
              <a:defRPr sz="2700">
                <a:latin typeface="Times New Roman"/>
                <a:ea typeface="Times New Roman"/>
                <a:cs typeface="Times New Roman"/>
                <a:sym typeface="Times New Roman"/>
              </a:defRPr>
            </a:pPr>
            <a:r>
              <a:t>The action within the top 10% is almost all in the top 1%</a:t>
            </a:r>
          </a:p>
          <a:p>
            <a:pPr marL="333375" indent="-333375" defTabSz="438150">
              <a:spcBef>
                <a:spcPts val="900"/>
              </a:spcBef>
              <a:defRPr sz="2700">
                <a:latin typeface="Times New Roman"/>
                <a:ea typeface="Times New Roman"/>
                <a:cs typeface="Times New Roman"/>
                <a:sym typeface="Times New Roman"/>
              </a:defRPr>
            </a:pPr>
            <a:r>
              <a:t>Think of it this way: the rest of us used to pay 10% of everything for the privilege of being bossed around by the top1%</a:t>
            </a:r>
          </a:p>
          <a:p>
            <a:pPr marL="333375" indent="-333375" defTabSz="438150">
              <a:spcBef>
                <a:spcPts val="900"/>
              </a:spcBef>
              <a:defRPr sz="2700">
                <a:latin typeface="Times New Roman"/>
                <a:ea typeface="Times New Roman"/>
                <a:cs typeface="Times New Roman"/>
                <a:sym typeface="Times New Roman"/>
              </a:defRPr>
            </a:pPr>
            <a:r>
              <a:t>Now we pay 20%. “Are we now getting our money’s worth?” is the natural question</a:t>
            </a:r>
          </a:p>
        </p:txBody>
      </p:sp>
      <p:pic>
        <p:nvPicPr>
          <p:cNvPr id="205" name="Screenshot_10_16_16__6_16_PM.png" descr="Screenshot_10_16_16__6_16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2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Overclass"/>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Overclass</a:t>
            </a:r>
          </a:p>
        </p:txBody>
      </p:sp>
      <p:sp>
        <p:nvSpPr>
          <p:cNvPr id="211"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sp>
        <p:nvSpPr>
          <p:cNvPr id="212" name="And the top 0.01%?…"/>
          <p:cNvSpPr txBox="1"/>
          <p:nvPr>
            <p:ph type="body" sz="quarter" idx="1"/>
          </p:nvPr>
        </p:nvSpPr>
        <p:spPr>
          <a:xfrm>
            <a:off x="484701" y="6985000"/>
            <a:ext cx="12065001" cy="1587500"/>
          </a:xfrm>
          <a:prstGeom prst="rect">
            <a:avLst/>
          </a:prstGeom>
        </p:spPr>
        <p:txBody>
          <a:bodyPr anchor="t"/>
          <a:lstStyle/>
          <a:p>
            <a:pPr marL="377825" indent="-377825" defTabSz="496570">
              <a:spcBef>
                <a:spcPts val="1000"/>
              </a:spcBef>
              <a:defRPr sz="3060">
                <a:latin typeface="Times New Roman"/>
                <a:ea typeface="Times New Roman"/>
                <a:cs typeface="Times New Roman"/>
                <a:sym typeface="Times New Roman"/>
              </a:defRPr>
            </a:pPr>
            <a:r>
              <a:t>And the top 0.01%? </a:t>
            </a:r>
          </a:p>
          <a:p>
            <a:pPr marL="377825" indent="-377825" defTabSz="496570">
              <a:spcBef>
                <a:spcPts val="1000"/>
              </a:spcBef>
              <a:defRPr sz="3060">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3" name="Screenshot_10_16_16__6_17_PM.png" descr="Screenshot_10_16_16__6_17_PM.png"/>
          <p:cNvPicPr>
            <a:picLocks noChangeAspect="0"/>
          </p:cNvPicPr>
          <p:nvPr/>
        </p:nvPicPr>
        <p:blipFill>
          <a:blip r:embed="rId3">
            <a:extLst/>
          </a:blip>
          <a:stretch>
            <a:fillRect/>
          </a:stretch>
        </p:blipFill>
        <p:spPr>
          <a:xfrm>
            <a:off x="484701" y="1524000"/>
            <a:ext cx="12065001" cy="5461001"/>
          </a:xfrm>
          <a:prstGeom prst="rect">
            <a:avLst/>
          </a:prstGeom>
          <a:ln w="12700">
            <a:miter lim="400000"/>
          </a:ln>
        </p:spPr>
      </p:pic>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ix Sources of Rising Inequality—so Far"/>
          <p:cNvSpPr txBox="1"/>
          <p:nvPr>
            <p:ph type="title"/>
          </p:nvPr>
        </p:nvSpPr>
        <p:spPr>
          <a:xfrm>
            <a:off x="484701" y="-1"/>
            <a:ext cx="12065001" cy="1587501"/>
          </a:xfrm>
          <a:prstGeom prst="rect">
            <a:avLst/>
          </a:prstGeom>
        </p:spPr>
        <p:txBody>
          <a:bodyPr/>
          <a:lstStyle>
            <a:lvl1pPr defTabSz="356362">
              <a:defRPr sz="4880"/>
            </a:lvl1pPr>
          </a:lstStyle>
          <a:p>
            <a:pPr/>
            <a:r>
              <a:t>Six Sources of Rising Inequality—so Far</a:t>
            </a:r>
          </a:p>
        </p:txBody>
      </p:sp>
      <p:sp>
        <p:nvSpPr>
          <p:cNvPr id="219" name="Six factors that matter:…"/>
          <p:cNvSpPr txBox="1"/>
          <p:nvPr>
            <p:ph type="body" sz="half" idx="1"/>
          </p:nvPr>
        </p:nvSpPr>
        <p:spPr>
          <a:xfrm>
            <a:off x="484701" y="1587500"/>
            <a:ext cx="6985001" cy="6985000"/>
          </a:xfrm>
          <a:prstGeom prst="rect">
            <a:avLst/>
          </a:prstGeom>
        </p:spPr>
        <p:txBody>
          <a:bodyPr anchor="t"/>
          <a:lstStyle/>
          <a:p>
            <a:pPr marL="0" indent="0" defTabSz="397256">
              <a:spcBef>
                <a:spcPts val="800"/>
              </a:spcBef>
              <a:buSzTx/>
              <a:buNone/>
              <a:defRPr b="1" sz="2856">
                <a:latin typeface="+mj-lt"/>
                <a:ea typeface="+mj-ea"/>
                <a:cs typeface="+mj-cs"/>
                <a:sym typeface="Helvetica"/>
              </a:defRPr>
            </a:pPr>
            <a:r>
              <a:t>Six factors that matter:</a:t>
            </a:r>
          </a:p>
          <a:p>
            <a:pPr marL="302260" indent="-302260" defTabSz="397256">
              <a:spcBef>
                <a:spcPts val="800"/>
              </a:spcBef>
              <a:defRPr sz="2448">
                <a:latin typeface="Times New Roman"/>
                <a:ea typeface="Times New Roman"/>
                <a:cs typeface="Times New Roman"/>
                <a:sym typeface="Times New Roman"/>
              </a:defRPr>
            </a:pPr>
            <a:r>
              <a:t>The race between education and technology—upper middle class, the top 10% and above</a:t>
            </a:r>
          </a:p>
          <a:p>
            <a:pPr marL="302260" indent="-302260" defTabSz="397256">
              <a:spcBef>
                <a:spcPts val="800"/>
              </a:spcBef>
              <a:defRPr sz="2448">
                <a:latin typeface="Times New Roman"/>
                <a:ea typeface="Times New Roman"/>
                <a:cs typeface="Times New Roman"/>
                <a:sym typeface="Times New Roman"/>
              </a:defRPr>
            </a:pPr>
            <a:r>
              <a:t>Dissipative sectors: finance—upper class &amp; overclass, the top 1% &amp; 0.1%</a:t>
            </a:r>
          </a:p>
          <a:p>
            <a:pPr marL="302260" indent="-302260" defTabSz="397256">
              <a:spcBef>
                <a:spcPts val="800"/>
              </a:spcBef>
              <a:defRPr sz="2448">
                <a:latin typeface="Times New Roman"/>
                <a:ea typeface="Times New Roman"/>
                <a:cs typeface="Times New Roman"/>
                <a:sym typeface="Times New Roman"/>
              </a:defRPr>
            </a:pPr>
            <a:r>
              <a:t>Dissipative sectors: healthcare—upper class, top 1%</a:t>
            </a:r>
          </a:p>
          <a:p>
            <a:pPr marL="302260" indent="-302260" defTabSz="397256">
              <a:spcBef>
                <a:spcPts val="800"/>
              </a:spcBef>
              <a:defRPr sz="2448">
                <a:latin typeface="Times New Roman"/>
                <a:ea typeface="Times New Roman"/>
                <a:cs typeface="Times New Roman"/>
                <a:sym typeface="Times New Roman"/>
              </a:defRPr>
            </a:pPr>
            <a:r>
              <a:t>Collapse of worker bargaining power—pushes down the bottom 60%</a:t>
            </a:r>
          </a:p>
          <a:p>
            <a:pPr marL="302260" indent="-302260" defTabSz="397256">
              <a:spcBef>
                <a:spcPts val="800"/>
              </a:spcBef>
              <a:defRPr sz="2448">
                <a:latin typeface="Times New Roman"/>
                <a:ea typeface="Times New Roman"/>
                <a:cs typeface="Times New Roman"/>
                <a:sym typeface="Times New Roman"/>
              </a:defRPr>
            </a:pPr>
            <a:r>
              <a:t>Low-pressure economy—push down bottom 90%</a:t>
            </a:r>
          </a:p>
          <a:p>
            <a:pPr marL="302260" indent="-302260" defTabSz="397256">
              <a:spcBef>
                <a:spcPts val="800"/>
              </a:spcBef>
              <a:defRPr sz="2448">
                <a:latin typeface="Times New Roman"/>
                <a:ea typeface="Times New Roman"/>
                <a:cs typeface="Times New Roman"/>
                <a:sym typeface="Times New Roman"/>
              </a:defRPr>
            </a:pPr>
            <a:r>
              <a:t>Winner take all—upper class, top 1%</a:t>
            </a:r>
          </a:p>
          <a:p>
            <a:pPr marL="302260" indent="-302260" defTabSz="397256">
              <a:spcBef>
                <a:spcPts val="800"/>
              </a:spcBef>
              <a:defRPr sz="2448">
                <a:latin typeface="Times New Roman"/>
                <a:ea typeface="Times New Roman"/>
                <a:cs typeface="Times New Roman"/>
                <a:sym typeface="Times New Roman"/>
              </a:defRPr>
            </a:pPr>
            <a:r>
              <a:t>Three that do not:</a:t>
            </a:r>
          </a:p>
          <a:p>
            <a:pPr lvl="1" marL="604520" indent="-302260" defTabSz="397256">
              <a:spcBef>
                <a:spcPts val="800"/>
              </a:spcBef>
              <a:defRPr sz="2448">
                <a:latin typeface="Times New Roman"/>
                <a:ea typeface="Times New Roman"/>
                <a:cs typeface="Times New Roman"/>
                <a:sym typeface="Times New Roman"/>
              </a:defRPr>
            </a:pPr>
            <a:r>
              <a:t>“Bad trade deals”</a:t>
            </a:r>
          </a:p>
          <a:p>
            <a:pPr lvl="1" marL="604520" indent="-302260" defTabSz="397256">
              <a:spcBef>
                <a:spcPts val="800"/>
              </a:spcBef>
              <a:defRPr sz="2448">
                <a:latin typeface="Times New Roman"/>
                <a:ea typeface="Times New Roman"/>
                <a:cs typeface="Times New Roman"/>
                <a:sym typeface="Times New Roman"/>
              </a:defRPr>
            </a:pPr>
            <a:r>
              <a:t>Low-education immigration (save for its effects on earlier waves still not fully proficient in English)</a:t>
            </a:r>
          </a:p>
          <a:p>
            <a:pPr lvl="1" marL="604520" indent="-302260" defTabSz="397256">
              <a:spcBef>
                <a:spcPts val="800"/>
              </a:spcBef>
              <a:defRPr sz="2448">
                <a:latin typeface="Times New Roman"/>
                <a:ea typeface="Times New Roman"/>
                <a:cs typeface="Times New Roman"/>
                <a:sym typeface="Times New Roman"/>
              </a:defRPr>
            </a:pPr>
            <a:r>
              <a:t>Affirmative action (Arlie Hochschild)</a:t>
            </a:r>
          </a:p>
        </p:txBody>
      </p:sp>
      <p:sp>
        <p:nvSpPr>
          <p:cNvPr id="220"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21" name="Image" descr="Image"/>
          <p:cNvPicPr>
            <a:picLocks noChangeAspect="1"/>
          </p:cNvPicPr>
          <p:nvPr/>
        </p:nvPicPr>
        <p:blipFill>
          <a:blip r:embed="rId3">
            <a:extLst/>
          </a:blip>
          <a:stretch>
            <a:fillRect/>
          </a:stretch>
        </p:blipFill>
        <p:spPr>
          <a:xfrm>
            <a:off x="7469701" y="1587500"/>
            <a:ext cx="5080001" cy="7893735"/>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4"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ources of Rising Inequality I: The Race Between Education and Technolog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 The Race Between Education and Technology </a:t>
            </a:r>
          </a:p>
        </p:txBody>
      </p:sp>
      <p:sp>
        <p:nvSpPr>
          <p:cNvPr id="227" name="America began charging for (public) colleges in the 1970s:…"/>
          <p:cNvSpPr txBox="1"/>
          <p:nvPr>
            <p:ph type="body" sz="half" idx="1"/>
          </p:nvPr>
        </p:nvSpPr>
        <p:spPr>
          <a:xfrm>
            <a:off x="484701" y="1587500"/>
            <a:ext cx="6985001" cy="69850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America began charging for (public) colleges in the 1970s:</a:t>
            </a:r>
          </a:p>
          <a:p>
            <a:pPr marL="346709" indent="-346709" defTabSz="455675">
              <a:spcBef>
                <a:spcPts val="900"/>
              </a:spcBef>
              <a:defRPr sz="2807">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346709" indent="-346709" defTabSz="455675">
              <a:spcBef>
                <a:spcPts val="900"/>
              </a:spcBef>
              <a:defRPr sz="2807">
                <a:latin typeface="Times New Roman"/>
                <a:ea typeface="Times New Roman"/>
                <a:cs typeface="Times New Roman"/>
                <a:sym typeface="Times New Roman"/>
              </a:defRPr>
            </a:pPr>
            <a:r>
              <a:t>But as college became expensive, lots of people who ought to have gone to college didn’t</a:t>
            </a:r>
          </a:p>
          <a:p>
            <a:pPr marL="346709" indent="-346709" defTabSz="455675">
              <a:spcBef>
                <a:spcPts val="900"/>
              </a:spcBef>
              <a:defRPr sz="2807">
                <a:latin typeface="Times New Roman"/>
                <a:ea typeface="Times New Roman"/>
                <a:cs typeface="Times New Roman"/>
                <a:sym typeface="Times New Roman"/>
              </a:defRPr>
            </a:pPr>
            <a:r>
              <a:t>We lost the race between education and technology</a:t>
            </a:r>
          </a:p>
          <a:p>
            <a:pPr marL="346709" indent="-346709" defTabSz="455675">
              <a:spcBef>
                <a:spcPts val="900"/>
              </a:spcBef>
              <a:defRPr sz="2807">
                <a:latin typeface="Times New Roman"/>
                <a:ea typeface="Times New Roman"/>
                <a:cs typeface="Times New Roman"/>
                <a:sym typeface="Times New Roman"/>
              </a:defRPr>
            </a:pPr>
            <a:r>
              <a:t>And thus income inequality in the form of the college-high school wage premium leaped upward</a:t>
            </a:r>
          </a:p>
          <a:p>
            <a:pPr marL="346709" indent="-346709" defTabSz="455675">
              <a:spcBef>
                <a:spcPts val="900"/>
              </a:spcBef>
              <a:defRPr sz="2807">
                <a:latin typeface="Times New Roman"/>
                <a:ea typeface="Times New Roman"/>
                <a:cs typeface="Times New Roman"/>
                <a:sym typeface="Times New Roman"/>
              </a:defRPr>
            </a:pPr>
            <a:r>
              <a:t>This could be fixed—over generations</a:t>
            </a:r>
          </a:p>
        </p:txBody>
      </p:sp>
      <p:sp>
        <p:nvSpPr>
          <p:cNvPr id="228"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29" name="Preview_of_“Untitled”.png" descr="Preview_of_“Untitled”.png"/>
          <p:cNvPicPr>
            <a:picLocks noChangeAspect="1"/>
          </p:cNvPicPr>
          <p:nvPr/>
        </p:nvPicPr>
        <p:blipFill>
          <a:blip r:embed="rId3">
            <a:extLst/>
          </a:blip>
          <a:stretch>
            <a:fillRect/>
          </a:stretch>
        </p:blipFill>
        <p:spPr>
          <a:xfrm>
            <a:off x="7756987" y="1587500"/>
            <a:ext cx="4792715" cy="6985000"/>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7"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ources of Rising Inequality II: Finance as a Dissipative Secto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 Finance as a Dissipative Sector </a:t>
            </a:r>
          </a:p>
        </p:txBody>
      </p:sp>
      <p:sp>
        <p:nvSpPr>
          <p:cNvPr id="235" name="The rise of superincomes in finance:…"/>
          <p:cNvSpPr txBox="1"/>
          <p:nvPr>
            <p:ph type="body" sz="half" idx="1"/>
          </p:nvPr>
        </p:nvSpPr>
        <p:spPr>
          <a:xfrm>
            <a:off x="484701" y="1587500"/>
            <a:ext cx="6985001" cy="6985000"/>
          </a:xfrm>
          <a:prstGeom prst="rect">
            <a:avLst/>
          </a:prstGeom>
        </p:spPr>
        <p:txBody>
          <a:bodyPr anchor="t"/>
          <a:lstStyle/>
          <a:p>
            <a:pPr marL="0" indent="0" defTabSz="496570">
              <a:spcBef>
                <a:spcPts val="1000"/>
              </a:spcBef>
              <a:buSzTx/>
              <a:buNone/>
              <a:defRPr b="1" sz="3570">
                <a:latin typeface="+mj-lt"/>
                <a:ea typeface="+mj-ea"/>
                <a:cs typeface="+mj-cs"/>
                <a:sym typeface="Helvetica"/>
              </a:defRPr>
            </a:pPr>
            <a:r>
              <a:t>The rise of superincomes in finance:</a:t>
            </a:r>
          </a:p>
          <a:p>
            <a:pPr marL="377825" indent="-377825" defTabSz="496570">
              <a:spcBef>
                <a:spcPts val="1000"/>
              </a:spcBef>
              <a:defRPr sz="3060">
                <a:latin typeface="Times New Roman"/>
                <a:ea typeface="Times New Roman"/>
                <a:cs typeface="Times New Roman"/>
                <a:sym typeface="Times New Roman"/>
              </a:defRPr>
            </a:pPr>
            <a:r>
              <a:t>And in the related corporate over-structure paid as if they were financiers</a:t>
            </a:r>
          </a:p>
          <a:p>
            <a:pPr marL="377825" indent="-377825" defTabSz="496570">
              <a:spcBef>
                <a:spcPts val="1000"/>
              </a:spcBef>
              <a:defRPr sz="3060">
                <a:latin typeface="Times New Roman"/>
                <a:ea typeface="Times New Roman"/>
                <a:cs typeface="Times New Roman"/>
                <a:sym typeface="Times New Roman"/>
              </a:defRPr>
            </a:pPr>
            <a:r>
              <a:t>This is a great puzzle:</a:t>
            </a:r>
          </a:p>
          <a:p>
            <a:pPr marL="377825" indent="-377825" defTabSz="496570">
              <a:spcBef>
                <a:spcPts val="1000"/>
              </a:spcBef>
              <a:defRPr sz="3060">
                <a:latin typeface="Times New Roman"/>
                <a:ea typeface="Times New Roman"/>
                <a:cs typeface="Times New Roman"/>
                <a:sym typeface="Times New Roman"/>
              </a:defRPr>
            </a:pPr>
            <a:r>
              <a:t>People pay financiers voluntarily</a:t>
            </a:r>
          </a:p>
          <a:p>
            <a:pPr marL="377825" indent="-377825" defTabSz="496570">
              <a:spcBef>
                <a:spcPts val="1000"/>
              </a:spcBef>
              <a:defRPr sz="3060">
                <a:latin typeface="Times New Roman"/>
                <a:ea typeface="Times New Roman"/>
                <a:cs typeface="Times New Roman"/>
                <a:sym typeface="Times New Roman"/>
              </a:defRPr>
            </a:pPr>
            <a:r>
              <a:t>Finance is much more competitive than in the 1960s</a:t>
            </a:r>
          </a:p>
          <a:p>
            <a:pPr marL="377825" indent="-377825" defTabSz="496570">
              <a:spcBef>
                <a:spcPts val="1000"/>
              </a:spcBef>
              <a:defRPr sz="3060">
                <a:latin typeface="Times New Roman"/>
                <a:ea typeface="Times New Roman"/>
                <a:cs typeface="Times New Roman"/>
                <a:sym typeface="Times New Roman"/>
              </a:defRPr>
            </a:pPr>
            <a:r>
              <a:t>Finance much more steeply peaked than it was in the 1960s</a:t>
            </a:r>
          </a:p>
          <a:p>
            <a:pPr marL="377825" indent="-377825" defTabSz="496570">
              <a:spcBef>
                <a:spcPts val="1000"/>
              </a:spcBef>
              <a:defRPr sz="3060">
                <a:latin typeface="Times New Roman"/>
                <a:ea typeface="Times New Roman"/>
                <a:cs typeface="Times New Roman"/>
                <a:sym typeface="Times New Roman"/>
              </a:defRPr>
            </a:pPr>
            <a:r>
              <a:t>Yet finance absorbed 3% of national income in the 1960s, and absorbs 9% of national income today</a:t>
            </a:r>
          </a:p>
        </p:txBody>
      </p:sp>
      <p:sp>
        <p:nvSpPr>
          <p:cNvPr id="236"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37" name="finance_as_a_share_of_gdp_-_Google_Search.png" descr="finance_as_a_share_of_gdp_-_Google_Search.png"/>
          <p:cNvPicPr>
            <a:picLocks noChangeAspect="0"/>
          </p:cNvPicPr>
          <p:nvPr/>
        </p:nvPicPr>
        <p:blipFill>
          <a:blip r:embed="rId3">
            <a:extLst/>
          </a:blip>
          <a:stretch>
            <a:fillRect/>
          </a:stretch>
        </p:blipFill>
        <p:spPr>
          <a:xfrm>
            <a:off x="7469701" y="1587500"/>
            <a:ext cx="5080001" cy="7518400"/>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8"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3"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ources of Rising Inequality III: Dissipative Sectors: Health Care"/>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III: Dissipative Sectors: Health Care </a:t>
            </a:r>
          </a:p>
        </p:txBody>
      </p:sp>
      <p:sp>
        <p:nvSpPr>
          <p:cNvPr id="243" name="U.S. health care financing becomes dysfunctional starting with the Reagan administration:…"/>
          <p:cNvSpPr txBox="1"/>
          <p:nvPr>
            <p:ph type="body" sz="half" idx="1"/>
          </p:nvPr>
        </p:nvSpPr>
        <p:spPr>
          <a:xfrm>
            <a:off x="484701" y="1587500"/>
            <a:ext cx="6985001" cy="6985000"/>
          </a:xfrm>
          <a:prstGeom prst="rect">
            <a:avLst/>
          </a:prstGeom>
        </p:spPr>
        <p:txBody>
          <a:bodyPr anchor="t"/>
          <a:lstStyle/>
          <a:p>
            <a:pPr marL="0" indent="0" defTabSz="332993">
              <a:spcBef>
                <a:spcPts val="600"/>
              </a:spcBef>
              <a:buSzTx/>
              <a:buNone/>
              <a:defRPr b="1" sz="2394">
                <a:latin typeface="+mj-lt"/>
                <a:ea typeface="+mj-ea"/>
                <a:cs typeface="+mj-cs"/>
                <a:sym typeface="Helvetica"/>
              </a:defRPr>
            </a:pPr>
            <a:r>
              <a:t>U.S. health care financing becomes dysfunctional starting with the Reagan administration:</a:t>
            </a:r>
          </a:p>
          <a:p>
            <a:pPr marL="253364" indent="-253364" defTabSz="332993">
              <a:spcBef>
                <a:spcPts val="600"/>
              </a:spcBef>
              <a:defRPr sz="2052">
                <a:latin typeface="Times New Roman"/>
                <a:ea typeface="Times New Roman"/>
                <a:cs typeface="Times New Roman"/>
                <a:sym typeface="Times New Roman"/>
              </a:defRPr>
            </a:pPr>
            <a:r>
              <a:t>Attempts at reform:</a:t>
            </a:r>
          </a:p>
          <a:p>
            <a:pPr lvl="1" marL="506729" indent="-253364" defTabSz="332993">
              <a:spcBef>
                <a:spcPts val="600"/>
              </a:spcBef>
              <a:defRPr sz="2052">
                <a:latin typeface="Times New Roman"/>
                <a:ea typeface="Times New Roman"/>
                <a:cs typeface="Times New Roman"/>
                <a:sym typeface="Times New Roman"/>
              </a:defRPr>
            </a:pPr>
            <a:r>
              <a:t>Failed 1993 HilaryCare effort blocked by Republicans</a:t>
            </a:r>
          </a:p>
          <a:p>
            <a:pPr lvl="1" marL="506729" indent="-253364" defTabSz="332993">
              <a:spcBef>
                <a:spcPts val="600"/>
              </a:spcBef>
              <a:defRPr sz="2052">
                <a:latin typeface="Times New Roman"/>
                <a:ea typeface="Times New Roman"/>
                <a:cs typeface="Times New Roman"/>
                <a:sym typeface="Times New Roman"/>
              </a:defRPr>
            </a:pPr>
            <a:r>
              <a:t>ObamaCare kneecapped by Republicans—but bent the rising cost curve to a considerable degree</a:t>
            </a:r>
          </a:p>
          <a:p>
            <a:pPr marL="253364" indent="-253364" defTabSz="332993">
              <a:spcBef>
                <a:spcPts val="600"/>
              </a:spcBef>
              <a:defRPr sz="2052">
                <a:latin typeface="Times New Roman"/>
                <a:ea typeface="Times New Roman"/>
                <a:cs typeface="Times New Roman"/>
                <a:sym typeface="Times New Roman"/>
              </a:defRPr>
            </a:pPr>
            <a:r>
              <a:t>Elsewhere in the world, doctors are well-paid—not superpaid, as are especially our specialists</a:t>
            </a:r>
          </a:p>
          <a:p>
            <a:pPr marL="253364" indent="-253364" defTabSz="332993">
              <a:spcBef>
                <a:spcPts val="600"/>
              </a:spcBef>
              <a:defRPr sz="2052">
                <a:latin typeface="Times New Roman"/>
                <a:ea typeface="Times New Roman"/>
                <a:cs typeface="Times New Roman"/>
                <a:sym typeface="Times New Roman"/>
              </a:defRPr>
            </a:pPr>
            <a:r>
              <a:t>And our care is uniquely wasteful: huge expenditures on the rich, inadequate care for the poor sick</a:t>
            </a:r>
          </a:p>
          <a:p>
            <a:pPr lvl="1" marL="506729" indent="-253364" defTabSz="332993">
              <a:spcBef>
                <a:spcPts val="600"/>
              </a:spcBef>
              <a:defRPr sz="2052">
                <a:latin typeface="Times New Roman"/>
                <a:ea typeface="Times New Roman"/>
                <a:cs typeface="Times New Roman"/>
                <a:sym typeface="Times New Roman"/>
              </a:defRPr>
            </a:pPr>
            <a:r>
              <a:t>And employer-sponsored insurance guarantees that many of the sick will be poor</a:t>
            </a:r>
          </a:p>
          <a:p>
            <a:pPr marL="253364" indent="-253364" defTabSz="332993">
              <a:spcBef>
                <a:spcPts val="600"/>
              </a:spcBef>
              <a:defRPr sz="2052">
                <a:latin typeface="Times New Roman"/>
                <a:ea typeface="Times New Roman"/>
                <a:cs typeface="Times New Roman"/>
                <a:sym typeface="Times New Roman"/>
              </a:defRPr>
            </a:pPr>
            <a:r>
              <a:t>Bottom line: WE SPEND THREE TIMES AS MUCH ON HEALTH CARE AS DO OUR PEER NATIONS, AND WE GET WORSE RESULTS</a:t>
            </a:r>
          </a:p>
          <a:p>
            <a:pPr marL="253364" indent="-253364" defTabSz="332993">
              <a:spcBef>
                <a:spcPts val="600"/>
              </a:spcBef>
              <a:defRPr sz="205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44" name="2: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2:45</a:t>
            </a:r>
          </a:p>
        </p:txBody>
      </p:sp>
      <p:pic>
        <p:nvPicPr>
          <p:cNvPr id="245"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7469701" y="1524000"/>
            <a:ext cx="5080001" cy="7581900"/>
          </a:xfrm>
          <a:prstGeom prst="rect">
            <a:avLst/>
          </a:prstGeom>
          <a:ln w="12700">
            <a:miter lim="400000"/>
          </a:ln>
        </p:spPr>
      </p:pic>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1213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69995"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ources of Rising Inequality IV: Collapse of Worker Bargaining Powe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IV: Collapse of Worker Bargaining Power</a:t>
            </a:r>
          </a:p>
        </p:txBody>
      </p:sp>
      <p:sp>
        <p:nvSpPr>
          <p:cNvPr id="251" name="The war against the union movement:…"/>
          <p:cNvSpPr txBox="1"/>
          <p:nvPr>
            <p:ph type="body" sz="half" idx="1"/>
          </p:nvPr>
        </p:nvSpPr>
        <p:spPr>
          <a:xfrm>
            <a:off x="484701" y="1587500"/>
            <a:ext cx="6985001" cy="6985000"/>
          </a:xfrm>
          <a:prstGeom prst="rect">
            <a:avLst/>
          </a:prstGeom>
        </p:spPr>
        <p:txBody>
          <a:bodyPr anchor="t"/>
          <a:lstStyle/>
          <a:p>
            <a:pPr marL="0" indent="0" defTabSz="303783">
              <a:spcBef>
                <a:spcPts val="600"/>
              </a:spcBef>
              <a:buSzTx/>
              <a:buNone/>
              <a:defRPr b="1" sz="2184">
                <a:latin typeface="+mj-lt"/>
                <a:ea typeface="+mj-ea"/>
                <a:cs typeface="+mj-cs"/>
                <a:sym typeface="Helvetica"/>
              </a:defRPr>
            </a:pPr>
            <a:r>
              <a:t>The war against the union movement:</a:t>
            </a:r>
          </a:p>
          <a:p>
            <a:pPr marL="231139" indent="-231139" defTabSz="303783">
              <a:spcBef>
                <a:spcPts val="600"/>
              </a:spcBef>
              <a:defRPr sz="1871">
                <a:latin typeface="Times New Roman"/>
                <a:ea typeface="Times New Roman"/>
                <a:cs typeface="Times New Roman"/>
                <a:sym typeface="Times New Roman"/>
              </a:defRPr>
            </a:pPr>
            <a:r>
              <a:t>“Monopoly” and “voice” face of the union movement</a:t>
            </a:r>
          </a:p>
          <a:p>
            <a:pPr marL="231139" indent="-231139" defTabSz="303783">
              <a:spcBef>
                <a:spcPts val="600"/>
              </a:spcBef>
              <a:defRPr sz="1871">
                <a:latin typeface="Times New Roman"/>
                <a:ea typeface="Times New Roman"/>
                <a:cs typeface="Times New Roman"/>
                <a:sym typeface="Times New Roman"/>
              </a:defRPr>
            </a:pPr>
            <a:r>
              <a:t>Strong monopsony employer element</a:t>
            </a:r>
          </a:p>
          <a:p>
            <a:pPr marL="231139" indent="-231139" defTabSz="303783">
              <a:spcBef>
                <a:spcPts val="600"/>
              </a:spcBef>
              <a:defRPr sz="1871">
                <a:latin typeface="Times New Roman"/>
                <a:ea typeface="Times New Roman"/>
                <a:cs typeface="Times New Roman"/>
                <a:sym typeface="Times New Roman"/>
              </a:defRPr>
            </a:pPr>
            <a:r>
              <a:t>Deunionization a significant negative for productivity</a:t>
            </a:r>
          </a:p>
          <a:p>
            <a:pPr marL="231139" indent="-231139" defTabSz="303783">
              <a:spcBef>
                <a:spcPts val="600"/>
              </a:spcBef>
              <a:defRPr sz="1871">
                <a:latin typeface="Times New Roman"/>
                <a:ea typeface="Times New Roman"/>
                <a:cs typeface="Times New Roman"/>
                <a:sym typeface="Times New Roman"/>
              </a:defRPr>
            </a:pPr>
            <a:r>
              <a:t>A transfer away from workers</a:t>
            </a:r>
          </a:p>
          <a:p>
            <a:pPr marL="231139" indent="-231139" defTabSz="303783">
              <a:spcBef>
                <a:spcPts val="600"/>
              </a:spcBef>
              <a:defRPr sz="18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462279" indent="-231139" defTabSz="303783">
              <a:spcBef>
                <a:spcPts val="600"/>
              </a:spcBef>
              <a:defRPr sz="1871">
                <a:latin typeface="Times New Roman"/>
                <a:ea typeface="Times New Roman"/>
                <a:cs typeface="Times New Roman"/>
                <a:sym typeface="Times New Roman"/>
              </a:defRPr>
            </a:pPr>
            <a:r>
              <a:t>My take: globalization and wages not a thing in the 1980s and 1990s</a:t>
            </a:r>
          </a:p>
          <a:p>
            <a:pPr lvl="1" marL="462279" indent="-231139" defTabSz="303783">
              <a:spcBef>
                <a:spcPts val="600"/>
              </a:spcBef>
              <a:defRPr sz="18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462279" indent="-231139" defTabSz="303783">
              <a:spcBef>
                <a:spcPts val="600"/>
              </a:spcBef>
              <a:defRPr sz="1871">
                <a:latin typeface="Times New Roman"/>
                <a:ea typeface="Times New Roman"/>
                <a:cs typeface="Times New Roman"/>
                <a:sym typeface="Times New Roman"/>
              </a:defRPr>
            </a:pPr>
            <a:r>
              <a:t>Globalization and a low-pressure economy a thing from 2008 on</a:t>
            </a:r>
          </a:p>
          <a:p>
            <a:pPr marL="231139" indent="-231139" defTabSz="303783">
              <a:spcBef>
                <a:spcPts val="600"/>
              </a:spcBef>
              <a:defRPr sz="1871">
                <a:latin typeface="Times New Roman"/>
                <a:ea typeface="Times New Roman"/>
                <a:cs typeface="Times New Roman"/>
                <a:sym typeface="Times New Roman"/>
              </a:defRPr>
            </a:pPr>
            <a:r>
              <a:t>But up until 2008, it is (a) regional, and (b) political and cultural</a:t>
            </a:r>
          </a:p>
          <a:p>
            <a:pPr lvl="1" marL="462279" indent="-231139" defTabSz="303783">
              <a:spcBef>
                <a:spcPts val="600"/>
              </a:spcBef>
              <a:defRPr sz="1871">
                <a:latin typeface="Times New Roman"/>
                <a:ea typeface="Times New Roman"/>
                <a:cs typeface="Times New Roman"/>
                <a:sym typeface="Times New Roman"/>
              </a:defRPr>
            </a:pPr>
            <a:r>
              <a:t>The majority of UAW members in Michigan voted for Ronald Reagan in 1980</a:t>
            </a:r>
          </a:p>
          <a:p>
            <a:pPr lvl="1" marL="462279" indent="-231139" defTabSz="303783">
              <a:spcBef>
                <a:spcPts val="600"/>
              </a:spcBef>
              <a:defRPr sz="1871">
                <a:latin typeface="Times New Roman"/>
                <a:ea typeface="Times New Roman"/>
                <a:cs typeface="Times New Roman"/>
                <a:sym typeface="Times New Roman"/>
              </a:defRPr>
            </a:pPr>
            <a:r>
              <a:t>They thought that they were anti-moocher first and pro-union second.</a:t>
            </a:r>
          </a:p>
        </p:txBody>
      </p:sp>
      <p:sp>
        <p:nvSpPr>
          <p:cNvPr id="252" name="3: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3:30</a:t>
            </a:r>
          </a:p>
        </p:txBody>
      </p:sp>
      <p:pic>
        <p:nvPicPr>
          <p:cNvPr id="253"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7469701" y="1587500"/>
            <a:ext cx="5297727" cy="7518400"/>
          </a:xfrm>
          <a:prstGeom prst="rect">
            <a:avLst/>
          </a:prstGeom>
          <a:ln w="12700">
            <a:miter lim="400000"/>
          </a:ln>
        </p:spPr>
      </p:pic>
      <p:pic>
        <p:nvPicPr>
          <p:cNvPr id="2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2" y="8094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79998"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ources of Rising Inequality V: Low-Pressure Econom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 Low-Pressure Economy</a:t>
            </a:r>
          </a:p>
        </p:txBody>
      </p:sp>
      <p:sp>
        <p:nvSpPr>
          <p:cNvPr id="259"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260"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484701" y="1587500"/>
            <a:ext cx="12065001" cy="7518400"/>
          </a:xfrm>
          <a:prstGeom prst="rect">
            <a:avLst/>
          </a:prstGeom>
          <a:ln w="12700">
            <a:miter lim="400000"/>
          </a:ln>
        </p:spPr>
      </p:pic>
      <p:pic>
        <p:nvPicPr>
          <p:cNvPr id="2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70" fill="hold"/>
                                        <p:tgtEl>
                                          <p:spTgt spid="2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Farming changes the game:…"/>
          <p:cNvSpPr txBox="1"/>
          <p:nvPr>
            <p:ph type="body" idx="1"/>
          </p:nvPr>
        </p:nvSpPr>
        <p:spPr>
          <a:xfrm>
            <a:off x="457200" y="1587500"/>
            <a:ext cx="7302500" cy="7302500"/>
          </a:xfrm>
          <a:prstGeom prst="rect">
            <a:avLst/>
          </a:prstGeom>
        </p:spPr>
        <p:txBody>
          <a:bodyPr anchor="t"/>
          <a:lstStyle/>
          <a:p>
            <a:pPr marL="0" indent="0">
              <a:spcBef>
                <a:spcPts val="1200"/>
              </a:spcBef>
              <a:buSzTx/>
              <a:buNone/>
              <a:defRPr b="1" sz="4200">
                <a:latin typeface="+mj-lt"/>
                <a:ea typeface="+mj-ea"/>
                <a:cs typeface="+mj-cs"/>
                <a:sym typeface="Helvetica"/>
              </a:defRPr>
            </a:pPr>
            <a:r>
              <a:t>Farming changes the game:</a:t>
            </a:r>
          </a:p>
          <a:p>
            <a:pPr>
              <a:spcBef>
                <a:spcPts val="1200"/>
              </a:spcBef>
              <a:defRPr>
                <a:latin typeface="Times New Roman"/>
                <a:ea typeface="Times New Roman"/>
                <a:cs typeface="Times New Roman"/>
                <a:sym typeface="Times New Roman"/>
              </a:defRPr>
            </a:pPr>
            <a:r>
              <a:t>Once you have farms, you have large social groups</a:t>
            </a:r>
          </a:p>
          <a:p>
            <a:pPr lvl="1">
              <a:spcBef>
                <a:spcPts val="1200"/>
              </a:spcBef>
              <a:defRPr>
                <a:latin typeface="Times New Roman"/>
                <a:ea typeface="Times New Roman"/>
                <a:cs typeface="Times New Roman"/>
                <a:sym typeface="Times New Roman"/>
              </a:defRPr>
            </a:pPr>
            <a:r>
              <a:t>Bigger than, say, 100 at most</a:t>
            </a:r>
          </a:p>
          <a:p>
            <a:pPr>
              <a:spcBef>
                <a:spcPts val="1200"/>
              </a:spcBef>
              <a:defRPr>
                <a:latin typeface="Times New Roman"/>
                <a:ea typeface="Times New Roman"/>
                <a:cs typeface="Times New Roman"/>
                <a:sym typeface="Times New Roman"/>
              </a:defRPr>
            </a:pPr>
            <a:r>
              <a:t>And you can’t run away…</a:t>
            </a:r>
          </a:p>
          <a:p>
            <a:pPr>
              <a:spcBef>
                <a:spcPts val="1200"/>
              </a:spcBef>
              <a:defRPr>
                <a:latin typeface="Times New Roman"/>
                <a:ea typeface="Times New Roman"/>
                <a:cs typeface="Times New Roman"/>
                <a:sym typeface="Times New Roman"/>
              </a:defRPr>
            </a:pPr>
            <a:r>
              <a:t>Thugs with spears—and thugs with time to train…</a:t>
            </a:r>
          </a:p>
          <a:p>
            <a:pPr>
              <a:spcBef>
                <a:spcPts val="1200"/>
              </a:spcBef>
              <a:defRPr>
                <a:latin typeface="Times New Roman"/>
                <a:ea typeface="Times New Roman"/>
                <a:cs typeface="Times New Roman"/>
                <a:sym typeface="Times New Roman"/>
              </a:defRPr>
            </a:pPr>
            <a:r>
              <a:t>Grifters with knowledge of the stars (which is, I must admit), useful…</a:t>
            </a:r>
          </a:p>
          <a:p>
            <a:pPr>
              <a:spcBef>
                <a:spcPts val="1200"/>
              </a:spcBef>
              <a:defRPr>
                <a:latin typeface="Times New Roman"/>
                <a:ea typeface="Times New Roman"/>
                <a:cs typeface="Times New Roman"/>
                <a:sym typeface="Times New Roman"/>
              </a:defRPr>
            </a:pPr>
            <a:r>
              <a:t>And we were off and running…</a:t>
            </a:r>
          </a:p>
        </p:txBody>
      </p:sp>
      <p:pic>
        <p:nvPicPr>
          <p:cNvPr id="124"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7780984" y="1587500"/>
            <a:ext cx="4741216" cy="6985001"/>
          </a:xfrm>
          <a:prstGeom prst="rect">
            <a:avLst/>
          </a:prstGeom>
          <a:ln w="12700">
            <a:miter lim="400000"/>
          </a:ln>
        </p:spPr>
      </p:pic>
      <p:sp>
        <p:nvSpPr>
          <p:cNvPr id="125" name="Inequality Has Ruled since Shortly After the Invention of Agriculture"/>
          <p:cNvSpPr txBox="1"/>
          <p:nvPr>
            <p:ph type="title"/>
          </p:nvPr>
        </p:nvSpPr>
        <p:spPr>
          <a:xfrm>
            <a:off x="457200" y="-1"/>
            <a:ext cx="12065000" cy="1587501"/>
          </a:xfrm>
          <a:prstGeom prst="rect">
            <a:avLst/>
          </a:prstGeom>
        </p:spPr>
        <p:txBody>
          <a:bodyPr/>
          <a:lstStyle>
            <a:lvl1pPr defTabSz="350520">
              <a:defRPr sz="4800"/>
            </a:lvl1pPr>
          </a:lstStyle>
          <a:p>
            <a:pPr/>
            <a:r>
              <a:t>Inequality Has Ruled since Shortly After the Invention of Agriculture</a:t>
            </a:r>
          </a:p>
        </p:txBody>
      </p:sp>
      <p:pic>
        <p:nvPicPr>
          <p:cNvPr id="1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
        <p:nvSpPr>
          <p:cNvPr id="127"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ources of Rising Inequality VI: Winner Take All"/>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VI: Winner Take All</a:t>
            </a:r>
          </a:p>
        </p:txBody>
      </p:sp>
      <p:sp>
        <p:nvSpPr>
          <p:cNvPr id="266" name="Why do we now have more of a winner-take-all economy?:…"/>
          <p:cNvSpPr txBox="1"/>
          <p:nvPr>
            <p:ph type="body" sz="half" idx="1"/>
          </p:nvPr>
        </p:nvSpPr>
        <p:spPr>
          <a:xfrm>
            <a:off x="484701" y="1587500"/>
            <a:ext cx="698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Why do we now have more of a winner-take-all economy?:</a:t>
            </a:r>
          </a:p>
          <a:p>
            <a:pPr>
              <a:spcBef>
                <a:spcPts val="1200"/>
              </a:spcBef>
              <a:defRPr>
                <a:latin typeface="Times New Roman"/>
                <a:ea typeface="Times New Roman"/>
                <a:cs typeface="Times New Roman"/>
                <a:sym typeface="Times New Roman"/>
              </a:defRPr>
            </a:pPr>
            <a:r>
              <a:t>Kodak vs. Google</a:t>
            </a:r>
          </a:p>
          <a:p>
            <a:pPr>
              <a:spcBef>
                <a:spcPts val="1200"/>
              </a:spcBef>
              <a:defRPr>
                <a:latin typeface="Times New Roman"/>
                <a:ea typeface="Times New Roman"/>
                <a:cs typeface="Times New Roman"/>
                <a:sym typeface="Times New Roman"/>
              </a:defRPr>
            </a:pPr>
            <a:r>
              <a:t>Rochester vs. Mountain View</a:t>
            </a:r>
          </a:p>
          <a:p>
            <a:pPr>
              <a:spcBef>
                <a:spcPts val="12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1200"/>
              </a:spcBef>
              <a:defRPr>
                <a:latin typeface="Times New Roman"/>
                <a:ea typeface="Times New Roman"/>
                <a:cs typeface="Times New Roman"/>
                <a:sym typeface="Times New Roman"/>
              </a:defRPr>
            </a:pPr>
            <a:r>
              <a:t>Winner-take-all billionaires and hundred millionaires…</a:t>
            </a:r>
          </a:p>
        </p:txBody>
      </p:sp>
      <p:sp>
        <p:nvSpPr>
          <p:cNvPr id="267"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68" name="google_headquarters_-_Google_Search.png" descr="google_headquarters_-_Google_Search.png"/>
          <p:cNvPicPr>
            <a:picLocks noChangeAspect="1"/>
          </p:cNvPicPr>
          <p:nvPr/>
        </p:nvPicPr>
        <p:blipFill>
          <a:blip r:embed="rId3">
            <a:extLst/>
          </a:blip>
          <a:stretch>
            <a:fillRect/>
          </a:stretch>
        </p:blipFill>
        <p:spPr>
          <a:xfrm>
            <a:off x="7605896" y="4458430"/>
            <a:ext cx="4943806" cy="3316384"/>
          </a:xfrm>
          <a:prstGeom prst="rect">
            <a:avLst/>
          </a:prstGeom>
          <a:ln w="12700">
            <a:miter lim="400000"/>
          </a:ln>
        </p:spPr>
      </p:pic>
      <p:pic>
        <p:nvPicPr>
          <p:cNvPr id="269"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7469701" y="1587500"/>
            <a:ext cx="5080001" cy="2870931"/>
          </a:xfrm>
          <a:prstGeom prst="rect">
            <a:avLst/>
          </a:prstGeom>
          <a:ln w="12700">
            <a:miter lim="400000"/>
          </a:ln>
        </p:spPr>
      </p:pic>
      <p:pic>
        <p:nvPicPr>
          <p:cNvPr id="27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297"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3"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How Much Difference Does It Make?"/>
          <p:cNvSpPr txBox="1"/>
          <p:nvPr>
            <p:ph type="title"/>
          </p:nvPr>
        </p:nvSpPr>
        <p:spPr>
          <a:xfrm>
            <a:off x="484701" y="-1"/>
            <a:ext cx="12065001" cy="1587501"/>
          </a:xfrm>
          <a:prstGeom prst="rect">
            <a:avLst/>
          </a:prstGeom>
        </p:spPr>
        <p:txBody>
          <a:bodyPr/>
          <a:lstStyle>
            <a:lvl1pPr defTabSz="397256">
              <a:defRPr sz="5440"/>
            </a:lvl1pPr>
          </a:lstStyle>
          <a:p>
            <a:pPr/>
            <a:r>
              <a:t>How Much Difference Does It Make?</a:t>
            </a:r>
          </a:p>
        </p:txBody>
      </p:sp>
      <p:sp>
        <p:nvSpPr>
          <p:cNvPr id="275"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76"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484701" y="1587500"/>
            <a:ext cx="11099801" cy="4165600"/>
          </a:xfrm>
          <a:prstGeom prst="rect">
            <a:avLst/>
          </a:prstGeom>
          <a:ln w="12700">
            <a:miter lim="400000"/>
          </a:ln>
        </p:spPr>
      </p:pic>
      <p:sp>
        <p:nvSpPr>
          <p:cNvPr id="277"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484701" y="5753100"/>
            <a:ext cx="12065001" cy="2819401"/>
          </a:xfrm>
          <a:prstGeom prst="rect">
            <a:avLst/>
          </a:prstGeom>
        </p:spPr>
        <p:txBody>
          <a:bodyPr anchor="t"/>
          <a:lstStyle/>
          <a:p>
            <a:pPr marL="266700" indent="-266700" defTabSz="350520">
              <a:spcBef>
                <a:spcPts val="700"/>
              </a:spcBef>
              <a:defRPr sz="2160">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266700" indent="-266700" defTabSz="350520">
              <a:spcBef>
                <a:spcPts val="700"/>
              </a:spcBef>
              <a:defRPr sz="2160">
                <a:latin typeface="Times New Roman"/>
                <a:ea typeface="Times New Roman"/>
                <a:cs typeface="Times New Roman"/>
                <a:sym typeface="Times New Roman"/>
              </a:defRPr>
            </a:pPr>
            <a:r>
              <a:t>Thus the wages of the typical working class and lower middle class worker has stagnated for the past half-century</a:t>
            </a:r>
          </a:p>
          <a:p>
            <a:pPr lvl="1" marL="533400" indent="-266700" defTabSz="350520">
              <a:spcBef>
                <a:spcPts val="700"/>
              </a:spcBef>
              <a:defRPr sz="2160">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266700" indent="-266700" defTabSz="350520">
              <a:spcBef>
                <a:spcPts val="700"/>
              </a:spcBef>
              <a:defRPr sz="2160">
                <a:latin typeface="Times New Roman"/>
                <a:ea typeface="Times New Roman"/>
                <a:cs typeface="Times New Roman"/>
                <a:sym typeface="Times New Roman"/>
              </a:defRPr>
            </a:pPr>
            <a:r>
              <a:t>And they are pissed</a:t>
            </a:r>
          </a:p>
        </p:txBody>
      </p:sp>
      <p:pic>
        <p:nvPicPr>
          <p:cNvPr id="2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2"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What Happens Next?: Thomas Piketty’s Argument"/>
          <p:cNvSpPr txBox="1"/>
          <p:nvPr>
            <p:ph type="title"/>
          </p:nvPr>
        </p:nvSpPr>
        <p:spPr>
          <a:xfrm>
            <a:off x="484701" y="-1"/>
            <a:ext cx="12065001" cy="1587501"/>
          </a:xfrm>
          <a:prstGeom prst="rect">
            <a:avLst/>
          </a:prstGeom>
        </p:spPr>
        <p:txBody>
          <a:bodyPr/>
          <a:lstStyle>
            <a:lvl1pPr defTabSz="350520">
              <a:defRPr sz="4800"/>
            </a:lvl1pPr>
          </a:lstStyle>
          <a:p>
            <a:pPr/>
            <a:r>
              <a:t>What Happens Next?: Thomas Piketty’s Argument</a:t>
            </a:r>
          </a:p>
        </p:txBody>
      </p:sp>
      <p:sp>
        <p:nvSpPr>
          <p:cNvPr id="283" name="5: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5:00</a:t>
            </a:r>
          </a:p>
        </p:txBody>
      </p:sp>
      <p:sp>
        <p:nvSpPr>
          <p:cNvPr id="284" name="“Capital” keeps the real rate of return at 5%:…"/>
          <p:cNvSpPr txBox="1"/>
          <p:nvPr>
            <p:ph type="body" idx="1"/>
          </p:nvPr>
        </p:nvSpPr>
        <p:spPr>
          <a:xfrm>
            <a:off x="484701" y="1587500"/>
            <a:ext cx="12065001" cy="6985001"/>
          </a:xfrm>
          <a:prstGeom prst="rect">
            <a:avLst/>
          </a:prstGeom>
        </p:spPr>
        <p:txBody>
          <a:bodyPr anchor="t"/>
          <a:lstStyle/>
          <a:p>
            <a:pPr marL="0" indent="0" defTabSz="479044">
              <a:spcBef>
                <a:spcPts val="900"/>
              </a:spcBef>
              <a:buSzTx/>
              <a:buNone/>
              <a:defRPr b="1" sz="3443">
                <a:latin typeface="+mj-lt"/>
                <a:ea typeface="+mj-ea"/>
                <a:cs typeface="+mj-cs"/>
                <a:sym typeface="Helvetica"/>
              </a:defRPr>
            </a:pPr>
            <a:r>
              <a:t>“Capital” keeps the real rate of return at 5%:</a:t>
            </a:r>
          </a:p>
          <a:p>
            <a:pPr marL="364489" indent="-364489" defTabSz="479044">
              <a:spcBef>
                <a:spcPts val="900"/>
              </a:spcBef>
              <a:defRPr sz="2952">
                <a:latin typeface="Times New Roman"/>
                <a:ea typeface="Times New Roman"/>
                <a:cs typeface="Times New Roman"/>
                <a:sym typeface="Times New Roman"/>
              </a:defRPr>
            </a:pPr>
            <a:r>
              <a:t>In the Age of Social Democracy:</a:t>
            </a:r>
          </a:p>
          <a:p>
            <a:pPr lvl="1" marL="728979" indent="-364489" defTabSz="479044">
              <a:spcBef>
                <a:spcPts val="900"/>
              </a:spcBef>
              <a:defRPr sz="2952">
                <a:latin typeface="Times New Roman"/>
                <a:ea typeface="Times New Roman"/>
                <a:cs typeface="Times New Roman"/>
                <a:sym typeface="Times New Roman"/>
              </a:defRPr>
            </a:pPr>
            <a:r>
              <a:t>Population growth at 2%/year</a:t>
            </a:r>
          </a:p>
          <a:p>
            <a:pPr lvl="1" marL="728979" indent="-364489" defTabSz="479044">
              <a:spcBef>
                <a:spcPts val="900"/>
              </a:spcBef>
              <a:defRPr sz="2952">
                <a:latin typeface="Times New Roman"/>
                <a:ea typeface="Times New Roman"/>
                <a:cs typeface="Times New Roman"/>
                <a:sym typeface="Times New Roman"/>
              </a:defRPr>
            </a:pPr>
            <a:r>
              <a:t>Productivity growth at 2%/year</a:t>
            </a:r>
          </a:p>
          <a:p>
            <a:pPr lvl="1" marL="728979" indent="-364489" defTabSz="479044">
              <a:spcBef>
                <a:spcPts val="900"/>
              </a:spcBef>
              <a:defRPr sz="2952">
                <a:latin typeface="Times New Roman"/>
                <a:ea typeface="Times New Roman"/>
                <a:cs typeface="Times New Roman"/>
                <a:sym typeface="Times New Roman"/>
              </a:defRPr>
            </a:pPr>
            <a:r>
              <a:t>Conspicuous consumption/philanthropy/taxes at 3%/year</a:t>
            </a:r>
          </a:p>
          <a:p>
            <a:pPr lvl="1" marL="728979" indent="-364489" defTabSz="479044">
              <a:spcBef>
                <a:spcPts val="900"/>
              </a:spcBef>
              <a:defRPr sz="2952">
                <a:latin typeface="Times New Roman"/>
                <a:ea typeface="Times New Roman"/>
                <a:cs typeface="Times New Roman"/>
                <a:sym typeface="Times New Roman"/>
              </a:defRPr>
            </a:pPr>
            <a:r>
              <a:t>Means Old Capital gets eroded—the rich are entrepreneurs and enterprisers</a:t>
            </a:r>
          </a:p>
          <a:p>
            <a:pPr marL="364489" indent="-364489" defTabSz="479044">
              <a:spcBef>
                <a:spcPts val="900"/>
              </a:spcBef>
              <a:defRPr sz="2952">
                <a:latin typeface="Times New Roman"/>
                <a:ea typeface="Times New Roman"/>
                <a:cs typeface="Times New Roman"/>
                <a:sym typeface="Times New Roman"/>
              </a:defRPr>
            </a:pPr>
            <a:r>
              <a:t>In a Gilded Age</a:t>
            </a:r>
          </a:p>
          <a:p>
            <a:pPr lvl="1" marL="728979" indent="-364489" defTabSz="479044">
              <a:spcBef>
                <a:spcPts val="900"/>
              </a:spcBef>
              <a:defRPr sz="2952">
                <a:latin typeface="Times New Roman"/>
                <a:ea typeface="Times New Roman"/>
                <a:cs typeface="Times New Roman"/>
                <a:sym typeface="Times New Roman"/>
              </a:defRPr>
            </a:pPr>
            <a:r>
              <a:t>Population growth at 0.5%/year</a:t>
            </a:r>
          </a:p>
          <a:p>
            <a:pPr lvl="1" marL="728979" indent="-364489" defTabSz="479044">
              <a:spcBef>
                <a:spcPts val="900"/>
              </a:spcBef>
              <a:defRPr sz="2952">
                <a:latin typeface="Times New Roman"/>
                <a:ea typeface="Times New Roman"/>
                <a:cs typeface="Times New Roman"/>
                <a:sym typeface="Times New Roman"/>
              </a:defRPr>
            </a:pPr>
            <a:r>
              <a:t>Productivity growth at 1%/year</a:t>
            </a:r>
          </a:p>
          <a:p>
            <a:pPr lvl="1" marL="728979" indent="-364489" defTabSz="479044">
              <a:spcBef>
                <a:spcPts val="900"/>
              </a:spcBef>
              <a:defRPr sz="2952">
                <a:latin typeface="Times New Roman"/>
                <a:ea typeface="Times New Roman"/>
                <a:cs typeface="Times New Roman"/>
                <a:sym typeface="Times New Roman"/>
              </a:defRPr>
            </a:pPr>
            <a:r>
              <a:t>CC/P/T at 2%/year</a:t>
            </a:r>
          </a:p>
          <a:p>
            <a:pPr lvl="1" marL="728979" indent="-364489" defTabSz="479044">
              <a:spcBef>
                <a:spcPts val="900"/>
              </a:spcBef>
              <a:defRPr sz="2952">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8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43" fill="hold"/>
                                        <p:tgtEl>
                                          <p:spTgt spid="2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Criticisms of Piketty’s Argume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Criticisms of Piketty’s Argument</a:t>
            </a:r>
          </a:p>
        </p:txBody>
      </p:sp>
      <p:sp>
        <p:nvSpPr>
          <p:cNvPr id="290" name="There are many criticisms of Piketty’s argument:…"/>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There are many criticisms of Piketty’s argument:</a:t>
            </a:r>
          </a:p>
          <a:p>
            <a:pPr marL="311150" indent="-311150" defTabSz="408940">
              <a:spcBef>
                <a:spcPts val="800"/>
              </a:spcBef>
              <a:defRPr sz="2520">
                <a:latin typeface="Times New Roman"/>
                <a:ea typeface="Times New Roman"/>
                <a:cs typeface="Times New Roman"/>
                <a:sym typeface="Times New Roman"/>
              </a:defRPr>
            </a:pPr>
            <a:r>
              <a:t>Can “capital” keep the real rate of return at 5%?</a:t>
            </a:r>
          </a:p>
          <a:p>
            <a:pPr lvl="1" marL="622300" indent="-311150" defTabSz="408940">
              <a:spcBef>
                <a:spcPts val="800"/>
              </a:spcBef>
              <a:defRPr sz="2520">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622300" indent="-311150" defTabSz="408940">
              <a:spcBef>
                <a:spcPts val="800"/>
              </a:spcBef>
              <a:defRPr sz="2520">
                <a:latin typeface="Times New Roman"/>
                <a:ea typeface="Times New Roman"/>
                <a:cs typeface="Times New Roman"/>
                <a:sym typeface="Times New Roman"/>
              </a:defRPr>
            </a:pPr>
            <a:r>
              <a:t>What Keynes called “the euthanasia of the rentier”</a:t>
            </a:r>
          </a:p>
          <a:p>
            <a:pPr marL="311150" indent="-311150" defTabSz="408940">
              <a:spcBef>
                <a:spcPts val="800"/>
              </a:spcBef>
              <a:defRPr sz="2520">
                <a:latin typeface="Times New Roman"/>
                <a:ea typeface="Times New Roman"/>
                <a:cs typeface="Times New Roman"/>
                <a:sym typeface="Times New Roman"/>
              </a:defRPr>
            </a:pPr>
            <a:r>
              <a:t>More a story about Europe than about America</a:t>
            </a:r>
          </a:p>
          <a:p>
            <a:pPr lvl="1" marL="622300" indent="-311150" defTabSz="408940">
              <a:spcBef>
                <a:spcPts val="800"/>
              </a:spcBef>
              <a:defRPr sz="2520">
                <a:latin typeface="Times New Roman"/>
                <a:ea typeface="Times New Roman"/>
                <a:cs typeface="Times New Roman"/>
                <a:sym typeface="Times New Roman"/>
              </a:defRPr>
            </a:pPr>
            <a:r>
              <a:t>Europe is the place with ZPG</a:t>
            </a:r>
          </a:p>
          <a:p>
            <a:pPr lvl="1" marL="622300" indent="-311150" defTabSz="408940">
              <a:spcBef>
                <a:spcPts val="800"/>
              </a:spcBef>
              <a:defRPr sz="2520">
                <a:latin typeface="Times New Roman"/>
                <a:ea typeface="Times New Roman"/>
                <a:cs typeface="Times New Roman"/>
                <a:sym typeface="Times New Roman"/>
              </a:defRPr>
            </a:pPr>
            <a:r>
              <a:t>Europe is the place with less dynamic growth and less creative destruction</a:t>
            </a:r>
          </a:p>
          <a:p>
            <a:pPr marL="311150" indent="-311150" defTabSz="408940">
              <a:spcBef>
                <a:spcPts val="800"/>
              </a:spcBef>
              <a:defRPr sz="2520">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291" name="3: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3:00</a:t>
            </a:r>
          </a:p>
        </p:txBody>
      </p:sp>
      <p:pic>
        <p:nvPicPr>
          <p:cNvPr id="292" name="Image" descr="Image"/>
          <p:cNvPicPr>
            <a:picLocks noChangeAspect="1"/>
          </p:cNvPicPr>
          <p:nvPr/>
        </p:nvPicPr>
        <p:blipFill>
          <a:blip r:embed="rId3">
            <a:extLst/>
          </a:blip>
          <a:stretch>
            <a:fillRect/>
          </a:stretch>
        </p:blipFill>
        <p:spPr>
          <a:xfrm>
            <a:off x="7469701" y="1587500"/>
            <a:ext cx="5080001" cy="7251452"/>
          </a:xfrm>
          <a:prstGeom prst="rect">
            <a:avLst/>
          </a:prstGeom>
          <a:ln w="12700">
            <a:miter lim="400000"/>
          </a:ln>
        </p:spPr>
      </p:pic>
      <p:pic>
        <p:nvPicPr>
          <p:cNvPr id="2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081" y="82543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1" fill="hold"/>
                                        <p:tgtEl>
                                          <p:spTgt spid="2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Inequality and Growth: Big-Picture Evidence?"/>
          <p:cNvSpPr txBox="1"/>
          <p:nvPr>
            <p:ph type="title"/>
          </p:nvPr>
        </p:nvSpPr>
        <p:spPr>
          <a:xfrm>
            <a:off x="484701" y="-1"/>
            <a:ext cx="12065001" cy="1587501"/>
          </a:xfrm>
          <a:prstGeom prst="rect">
            <a:avLst/>
          </a:prstGeom>
        </p:spPr>
        <p:txBody>
          <a:bodyPr/>
          <a:lstStyle>
            <a:lvl1pPr defTabSz="350520">
              <a:defRPr sz="4800"/>
            </a:lvl1pPr>
          </a:lstStyle>
          <a:p>
            <a:pPr/>
            <a:r>
              <a:t>Inequality and Growth: Big-Picture Evidence?</a:t>
            </a:r>
          </a:p>
        </p:txBody>
      </p:sp>
      <p:sp>
        <p:nvSpPr>
          <p:cNvPr id="29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299" name="There is basically no pattern:…"/>
          <p:cNvSpPr txBox="1"/>
          <p:nvPr>
            <p:ph type="body" idx="1"/>
          </p:nvPr>
        </p:nvSpPr>
        <p:spPr>
          <a:xfrm>
            <a:off x="484701" y="1587500"/>
            <a:ext cx="12065001"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There is basically no pattern:</a:t>
            </a:r>
          </a:p>
          <a:p>
            <a:pPr marL="404495" indent="-404495" defTabSz="531622">
              <a:spcBef>
                <a:spcPts val="1000"/>
              </a:spcBef>
              <a:defRPr sz="3276">
                <a:latin typeface="Times New Roman"/>
                <a:ea typeface="Times New Roman"/>
                <a:cs typeface="Times New Roman"/>
                <a:sym typeface="Times New Roman"/>
              </a:defRPr>
            </a:pPr>
            <a:r>
              <a:t>No pattern—either in the United States or elsewhere</a:t>
            </a:r>
          </a:p>
          <a:p>
            <a:pPr marL="404495" indent="-404495" defTabSz="531622">
              <a:spcBef>
                <a:spcPts val="1000"/>
              </a:spcBef>
              <a:defRPr sz="3276">
                <a:latin typeface="Times New Roman"/>
                <a:ea typeface="Times New Roman"/>
                <a:cs typeface="Times New Roman"/>
                <a:sym typeface="Times New Roman"/>
              </a:defRPr>
            </a:pPr>
            <a:r>
              <a:t>Growth was fastest in the 1940s, 50s, and 60s in which income inequality was low</a:t>
            </a:r>
          </a:p>
          <a:p>
            <a:pPr marL="404495" indent="-404495" defTabSz="531622">
              <a:spcBef>
                <a:spcPts val="1000"/>
              </a:spcBef>
              <a:defRPr sz="3276">
                <a:latin typeface="Times New Roman"/>
                <a:ea typeface="Times New Roman"/>
                <a:cs typeface="Times New Roman"/>
                <a:sym typeface="Times New Roman"/>
              </a:defRPr>
            </a:pPr>
            <a:r>
              <a:t>Growth was lowest in the 1970s (low), 1980s (low but rising), and 2000s (high)</a:t>
            </a:r>
          </a:p>
          <a:p>
            <a:pPr marL="404495" indent="-404495" defTabSz="531622">
              <a:spcBef>
                <a:spcPts val="1000"/>
              </a:spcBef>
              <a:defRPr sz="3276">
                <a:latin typeface="Times New Roman"/>
                <a:ea typeface="Times New Roman"/>
                <a:cs typeface="Times New Roman"/>
                <a:sym typeface="Times New Roman"/>
              </a:defRPr>
            </a:pPr>
            <a:r>
              <a:t>Growth had a recovery in the 1990s (moderate but rising)</a:t>
            </a:r>
          </a:p>
          <a:p>
            <a:pPr marL="404495" indent="-404495" defTabSz="531622">
              <a:spcBef>
                <a:spcPts val="1000"/>
              </a:spcBef>
              <a:defRPr sz="3276">
                <a:latin typeface="Times New Roman"/>
                <a:ea typeface="Times New Roman"/>
                <a:cs typeface="Times New Roman"/>
                <a:sym typeface="Times New Roman"/>
              </a:defRPr>
            </a:pPr>
            <a:r>
              <a:t>Growth was fast in the 1920s (high)</a:t>
            </a:r>
          </a:p>
          <a:p>
            <a:pPr marL="404495" indent="-404495" defTabSz="531622">
              <a:spcBef>
                <a:spcPts val="1000"/>
              </a:spcBef>
              <a:defRPr sz="3276">
                <a:latin typeface="Times New Roman"/>
                <a:ea typeface="Times New Roman"/>
                <a:cs typeface="Times New Roman"/>
                <a:sym typeface="Times New Roman"/>
              </a:defRPr>
            </a:pPr>
            <a:r>
              <a:t>But the 1930s were a disaster…</a:t>
            </a:r>
          </a:p>
          <a:p>
            <a:pPr marL="404495" indent="-404495" defTabSz="531622">
              <a:spcBef>
                <a:spcPts val="1000"/>
              </a:spcBef>
              <a:defRPr sz="3276">
                <a:latin typeface="Times New Roman"/>
                <a:ea typeface="Times New Roman"/>
                <a:cs typeface="Times New Roman"/>
                <a:sym typeface="Times New Roman"/>
              </a:defRPr>
            </a:pPr>
            <a:r>
              <a:t>Think that redistributing income either way is going to unleash growth, and you are mistaken</a:t>
            </a:r>
          </a:p>
          <a:p>
            <a:pPr marL="404495" indent="-404495" defTabSz="531622">
              <a:spcBef>
                <a:spcPts val="1000"/>
              </a:spcBef>
              <a:defRPr sz="3276">
                <a:latin typeface="Times New Roman"/>
                <a:ea typeface="Times New Roman"/>
                <a:cs typeface="Times New Roman"/>
                <a:sym typeface="Times New Roman"/>
              </a:defRPr>
            </a:pPr>
            <a:r>
              <a:t>In which case why not do the utilitarian thing?</a:t>
            </a:r>
          </a:p>
        </p:txBody>
      </p:sp>
      <p:pic>
        <p:nvPicPr>
          <p:cNvPr id="3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6114" y="87416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2" fill="hold"/>
                                        <p:tgtEl>
                                          <p:spTgt spid="3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Except for the Experience of Really Existing Socialism…"/>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Except for the Experience of Really Existing Socialism…</a:t>
            </a:r>
          </a:p>
        </p:txBody>
      </p:sp>
      <p:sp>
        <p:nvSpPr>
          <p:cNvPr id="305" name="Its form of economic “equality” was poisonous for growth and prosperity:…"/>
          <p:cNvSpPr txBox="1"/>
          <p:nvPr>
            <p:ph type="body" sz="half" idx="1"/>
          </p:nvPr>
        </p:nvSpPr>
        <p:spPr>
          <a:xfrm>
            <a:off x="484701" y="1587500"/>
            <a:ext cx="6985001" cy="6985000"/>
          </a:xfrm>
          <a:prstGeom prst="rect">
            <a:avLst/>
          </a:prstGeom>
        </p:spPr>
        <p:txBody>
          <a:bodyPr anchor="t"/>
          <a:lstStyle/>
          <a:p>
            <a:pPr marL="0" indent="0" defTabSz="443991">
              <a:spcBef>
                <a:spcPts val="900"/>
              </a:spcBef>
              <a:buSzTx/>
              <a:buNone/>
              <a:defRPr b="1" sz="3192">
                <a:latin typeface="+mj-lt"/>
                <a:ea typeface="+mj-ea"/>
                <a:cs typeface="+mj-cs"/>
                <a:sym typeface="Helvetica"/>
              </a:defRPr>
            </a:pPr>
            <a:r>
              <a:t>Its form of economic “equality” was poisonous for growth and prosperity:</a:t>
            </a:r>
          </a:p>
          <a:p>
            <a:pPr marL="337820" indent="-337820" defTabSz="443991">
              <a:spcBef>
                <a:spcPts val="900"/>
              </a:spcBef>
              <a:defRPr sz="2736">
                <a:latin typeface="Times New Roman"/>
                <a:ea typeface="Times New Roman"/>
                <a:cs typeface="Times New Roman"/>
                <a:sym typeface="Times New Roman"/>
              </a:defRPr>
            </a:pPr>
            <a:r>
              <a:t>High Stalinist central planning</a:t>
            </a:r>
          </a:p>
          <a:p>
            <a:pPr marL="337820" indent="-337820" defTabSz="443991">
              <a:spcBef>
                <a:spcPts val="900"/>
              </a:spcBef>
              <a:defRPr sz="2736">
                <a:latin typeface="Times New Roman"/>
                <a:ea typeface="Times New Roman"/>
                <a:cs typeface="Times New Roman"/>
                <a:sym typeface="Times New Roman"/>
              </a:defRPr>
            </a:pPr>
            <a:r>
              <a:t>Marx’s suspicion of markets as surplus-extraction devices</a:t>
            </a:r>
          </a:p>
          <a:p>
            <a:pPr marL="337820" indent="-337820" defTabSz="443991">
              <a:spcBef>
                <a:spcPts val="900"/>
              </a:spcBef>
              <a:defRPr sz="2736">
                <a:latin typeface="Times New Roman"/>
                <a:ea typeface="Times New Roman"/>
                <a:cs typeface="Times New Roman"/>
                <a:sym typeface="Times New Roman"/>
              </a:defRPr>
            </a:pPr>
            <a:r>
              <a:t>Hence, the communists said, we won’t have any</a:t>
            </a:r>
          </a:p>
          <a:p>
            <a:pPr marL="337820" indent="-337820" defTabSz="443991">
              <a:spcBef>
                <a:spcPts val="900"/>
              </a:spcBef>
              <a:defRPr sz="2736">
                <a:latin typeface="Times New Roman"/>
                <a:ea typeface="Times New Roman"/>
                <a:cs typeface="Times New Roman"/>
                <a:sym typeface="Times New Roman"/>
              </a:defRPr>
            </a:pPr>
            <a:r>
              <a:t>We will reproduce the Rathenau-Ludendorff World War I Imperial German war economy</a:t>
            </a:r>
          </a:p>
          <a:p>
            <a:pPr marL="337820" indent="-337820" defTabSz="443991">
              <a:spcBef>
                <a:spcPts val="900"/>
              </a:spcBef>
              <a:defRPr sz="2736">
                <a:latin typeface="Times New Roman"/>
                <a:ea typeface="Times New Roman"/>
                <a:cs typeface="Times New Roman"/>
                <a:sym typeface="Times New Roman"/>
              </a:defRPr>
            </a:pPr>
            <a:r>
              <a:t>Communes, economies of scale, GOSPLAN, etc.</a:t>
            </a:r>
          </a:p>
          <a:p>
            <a:pPr marL="337820" indent="-337820" defTabSz="443991">
              <a:spcBef>
                <a:spcPts val="900"/>
              </a:spcBef>
              <a:defRPr sz="2736">
                <a:latin typeface="Times New Roman"/>
                <a:ea typeface="Times New Roman"/>
                <a:cs typeface="Times New Roman"/>
                <a:sym typeface="Times New Roman"/>
              </a:defRPr>
            </a:pPr>
            <a:r>
              <a:t>Effect: you throw away a five-fold amplification of productivity by eschewing the market</a:t>
            </a:r>
          </a:p>
        </p:txBody>
      </p:sp>
      <p:sp>
        <p:nvSpPr>
          <p:cNvPr id="306"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07" name="image.png" descr="image.png"/>
          <p:cNvPicPr>
            <a:picLocks noChangeAspect="1"/>
          </p:cNvPicPr>
          <p:nvPr/>
        </p:nvPicPr>
        <p:blipFill>
          <a:blip r:embed="rId3">
            <a:extLst/>
          </a:blip>
          <a:stretch>
            <a:fillRect/>
          </a:stretch>
        </p:blipFill>
        <p:spPr>
          <a:xfrm>
            <a:off x="7469701" y="4989187"/>
            <a:ext cx="5080001" cy="3583313"/>
          </a:xfrm>
          <a:prstGeom prst="rect">
            <a:avLst/>
          </a:prstGeom>
          <a:ln w="12700">
            <a:miter lim="400000"/>
          </a:ln>
        </p:spPr>
      </p:pic>
      <p:pic>
        <p:nvPicPr>
          <p:cNvPr id="308" name="marx_engels_lenin_stalin_mao_-_Google_Search.png" descr="marx_engels_lenin_stalin_mao_-_Google_Search.png"/>
          <p:cNvPicPr>
            <a:picLocks noChangeAspect="1"/>
          </p:cNvPicPr>
          <p:nvPr/>
        </p:nvPicPr>
        <p:blipFill>
          <a:blip r:embed="rId4">
            <a:extLst/>
          </a:blip>
          <a:stretch>
            <a:fillRect/>
          </a:stretch>
        </p:blipFill>
        <p:spPr>
          <a:xfrm>
            <a:off x="7469701" y="1587500"/>
            <a:ext cx="5080001" cy="3596537"/>
          </a:xfrm>
          <a:prstGeom prst="rect">
            <a:avLst/>
          </a:prstGeom>
          <a:ln w="12700">
            <a:miter lim="400000"/>
          </a:ln>
        </p:spPr>
      </p:pic>
      <p:pic>
        <p:nvPicPr>
          <p:cNvPr id="30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704" y="86546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3" fill="hold"/>
                                        <p:tgtEl>
                                          <p:spTgt spid="3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What Happens Nex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Happens Next?</a:t>
            </a:r>
          </a:p>
        </p:txBody>
      </p:sp>
      <p:sp>
        <p:nvSpPr>
          <p:cNvPr id="314" name="The “leaky bucket”:…"/>
          <p:cNvSpPr txBox="1"/>
          <p:nvPr>
            <p:ph type="body" idx="1"/>
          </p:nvPr>
        </p:nvSpPr>
        <p:spPr>
          <a:xfrm>
            <a:off x="484701" y="1587500"/>
            <a:ext cx="1206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The “leaky bucket”:</a:t>
            </a:r>
          </a:p>
          <a:p>
            <a:pPr>
              <a:spcBef>
                <a:spcPts val="1200"/>
              </a:spcBef>
              <a:defRPr>
                <a:latin typeface="Times New Roman"/>
                <a:ea typeface="Times New Roman"/>
                <a:cs typeface="Times New Roman"/>
                <a:sym typeface="Times New Roman"/>
              </a:defRPr>
            </a:pPr>
            <a:r>
              <a:t>Which way does the bucket travel?</a:t>
            </a:r>
          </a:p>
          <a:p>
            <a:pPr>
              <a:spcBef>
                <a:spcPts val="1200"/>
              </a:spcBef>
              <a:defRPr>
                <a:latin typeface="Times New Roman"/>
                <a:ea typeface="Times New Roman"/>
                <a:cs typeface="Times New Roman"/>
                <a:sym typeface="Times New Roman"/>
              </a:defRPr>
            </a:pPr>
            <a:r>
              <a:t>Social democracy reduces the incentives of the rich and non-rich to work?</a:t>
            </a:r>
          </a:p>
          <a:p>
            <a:pPr>
              <a:spcBef>
                <a:spcPts val="1200"/>
              </a:spcBef>
              <a:defRPr>
                <a:latin typeface="Times New Roman"/>
                <a:ea typeface="Times New Roman"/>
                <a:cs typeface="Times New Roman"/>
                <a:sym typeface="Times New Roman"/>
              </a:defRPr>
            </a:pPr>
            <a:r>
              <a:t>Higher inequality gives the rich more power and more of a stake in rent-seeking?</a:t>
            </a:r>
          </a:p>
          <a:p>
            <a:pPr>
              <a:spcBef>
                <a:spcPts val="1200"/>
              </a:spcBef>
              <a:defRPr>
                <a:latin typeface="Times New Roman"/>
                <a:ea typeface="Times New Roman"/>
                <a:cs typeface="Times New Roman"/>
                <a:sym typeface="Times New Roman"/>
              </a:defRPr>
            </a:pPr>
            <a:r>
              <a:t>Who is creatively destroyed by creative destruction?</a:t>
            </a:r>
          </a:p>
          <a:p>
            <a:pPr>
              <a:spcBef>
                <a:spcPts val="1200"/>
              </a:spcBef>
              <a:defRPr>
                <a:latin typeface="Times New Roman"/>
                <a:ea typeface="Times New Roman"/>
                <a:cs typeface="Times New Roman"/>
                <a:sym typeface="Times New Roman"/>
              </a:defRPr>
            </a:pPr>
            <a:r>
              <a:t>How much does the bucket leak?</a:t>
            </a:r>
          </a:p>
        </p:txBody>
      </p:sp>
      <p:sp>
        <p:nvSpPr>
          <p:cNvPr id="315"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1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1964" y="8128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What Should We Aim Fo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Should We Aim For?</a:t>
            </a:r>
          </a:p>
        </p:txBody>
      </p:sp>
      <p:sp>
        <p:nvSpPr>
          <p:cNvPr id="321" name="What does a good society do?:…"/>
          <p:cNvSpPr txBox="1"/>
          <p:nvPr>
            <p:ph type="body" idx="1"/>
          </p:nvPr>
        </p:nvSpPr>
        <p:spPr>
          <a:xfrm>
            <a:off x="484701" y="1587500"/>
            <a:ext cx="12065001" cy="6985000"/>
          </a:xfrm>
          <a:prstGeom prst="rect">
            <a:avLst/>
          </a:prstGeom>
        </p:spPr>
        <p:txBody>
          <a:bodyPr anchor="t"/>
          <a:lstStyle/>
          <a:p>
            <a:pPr marL="0" indent="0" defTabSz="566674">
              <a:spcBef>
                <a:spcPts val="1100"/>
              </a:spcBef>
              <a:buSzTx/>
              <a:buNone/>
              <a:defRPr b="1" sz="4074">
                <a:latin typeface="+mj-lt"/>
                <a:ea typeface="+mj-ea"/>
                <a:cs typeface="+mj-cs"/>
                <a:sym typeface="Helvetica"/>
              </a:defRPr>
            </a:pPr>
            <a:r>
              <a:t>What does a good society do?:</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Democratic politics decides on distribution, and then business of economists to maximize production—boost average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The utilitarian view: inequalities “justified” when they lead to a positive average percentage change in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Rawlsian: inequalities “justified” only when they lead to a better life for the worst off…</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reward the “worthy”…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allow for philosophy…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are the result of a fair system…</a:t>
            </a:r>
          </a:p>
        </p:txBody>
      </p:sp>
      <p:sp>
        <p:nvSpPr>
          <p:cNvPr id="322"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pic>
        <p:nvPicPr>
          <p:cNvPr id="3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7322" y="810067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4" fill="hold"/>
                                        <p:tgtEl>
                                          <p:spTgt spid="3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What Is This “Fai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Is This “Fair”?</a:t>
            </a:r>
          </a:p>
        </p:txBody>
      </p:sp>
      <p:sp>
        <p:nvSpPr>
          <p:cNvPr id="328" name="The opening of Plato’s Republic:…"/>
          <p:cNvSpPr txBox="1"/>
          <p:nvPr>
            <p:ph type="body" idx="1"/>
          </p:nvPr>
        </p:nvSpPr>
        <p:spPr>
          <a:xfrm>
            <a:off x="484701" y="1587500"/>
            <a:ext cx="7376780" cy="6985000"/>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 opening of Plato’s </a:t>
            </a:r>
            <a:r>
              <a:rPr i="1"/>
              <a:t>Republic</a:t>
            </a:r>
            <a:r>
              <a:t>:</a:t>
            </a:r>
          </a:p>
          <a:p>
            <a:pPr marL="404495" indent="-404495" defTabSz="531622">
              <a:spcBef>
                <a:spcPts val="1000"/>
              </a:spcBef>
              <a:defRPr sz="3276">
                <a:latin typeface="Times New Roman"/>
                <a:ea typeface="Times New Roman"/>
                <a:cs typeface="Times New Roman"/>
                <a:sym typeface="Times New Roman"/>
              </a:defRPr>
            </a:pPr>
            <a:r>
              <a:t>Sokrates: "Well said, Kephalos; but as concerning justice, what is it?"</a:t>
            </a:r>
          </a:p>
          <a:p>
            <a:pPr marL="404495" indent="-404495" defTabSz="531622">
              <a:spcBef>
                <a:spcPts val="1000"/>
              </a:spcBef>
              <a:defRPr sz="3276">
                <a:latin typeface="Times New Roman"/>
                <a:ea typeface="Times New Roman"/>
                <a:cs typeface="Times New Roman"/>
                <a:sym typeface="Times New Roman"/>
              </a:defRPr>
            </a:pPr>
            <a:r>
              <a:t>Kephalos: "To speak the truth and to pay your debts.”</a:t>
            </a:r>
          </a:p>
          <a:p>
            <a:pPr marL="404495" indent="-404495" defTabSz="531622">
              <a:spcBef>
                <a:spcPts val="1000"/>
              </a:spcBef>
              <a:defRPr sz="3276">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404495" indent="-404495" defTabSz="531622">
              <a:spcBef>
                <a:spcPts val="1000"/>
              </a:spcBef>
              <a:defRPr sz="3276">
                <a:latin typeface="Times New Roman"/>
                <a:ea typeface="Times New Roman"/>
                <a:cs typeface="Times New Roman"/>
                <a:sym typeface="Times New Roman"/>
              </a:defRPr>
            </a:pPr>
            <a:r>
              <a:t>But it is an essential part: people need to believe that they are neither cheaters nor cheated…</a:t>
            </a:r>
          </a:p>
        </p:txBody>
      </p:sp>
      <p:sp>
        <p:nvSpPr>
          <p:cNvPr id="329"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pic>
        <p:nvPicPr>
          <p:cNvPr id="330"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8002020" y="1524000"/>
            <a:ext cx="4547682" cy="6985000"/>
          </a:xfrm>
          <a:prstGeom prst="rect">
            <a:avLst/>
          </a:prstGeom>
          <a:ln w="12700">
            <a:miter lim="400000"/>
          </a:ln>
        </p:spPr>
      </p:pic>
      <p:pic>
        <p:nvPicPr>
          <p:cNvPr id="33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807335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Notes, etc.…"/>
          <p:cNvSpPr txBox="1"/>
          <p:nvPr>
            <p:ph type="title"/>
          </p:nvPr>
        </p:nvSpPr>
        <p:spPr>
          <a:xfrm>
            <a:off x="952500" y="444500"/>
            <a:ext cx="11099800" cy="1587500"/>
          </a:xfrm>
          <a:prstGeom prst="rect">
            <a:avLst/>
          </a:prstGeom>
        </p:spPr>
        <p:txBody>
          <a:bodyPr/>
          <a:lstStyle/>
          <a:p>
            <a:pPr/>
            <a:r>
              <a:t>Notes, etc.…</a:t>
            </a:r>
          </a:p>
        </p:txBody>
      </p:sp>
      <p:sp>
        <p:nvSpPr>
          <p:cNvPr id="336" name="Body"/>
          <p:cNvSpPr txBox="1"/>
          <p:nvPr>
            <p:ph type="body" sz="half" idx="1"/>
          </p:nvPr>
        </p:nvSpPr>
        <p:spPr>
          <a:xfrm>
            <a:off x="952500" y="2032000"/>
            <a:ext cx="6552119" cy="6985000"/>
          </a:xfrm>
          <a:prstGeom prst="rect">
            <a:avLst/>
          </a:prstGeom>
        </p:spPr>
        <p:txBody>
          <a:bodyPr anchor="t"/>
          <a:lstStyle/>
          <a:p>
            <a:pPr marL="444500" indent="-444500">
              <a:spcBef>
                <a:spcPts val="1200"/>
              </a:spcBef>
              <a:defRPr sz="2400"/>
            </a:pPr>
          </a:p>
        </p:txBody>
      </p:sp>
      <p:pic>
        <p:nvPicPr>
          <p:cNvPr id="33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Inequality Has Ruled: Ideological Legitimation"/>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Inequality Has Ruled: Ideological Legitimation</a:t>
            </a:r>
          </a:p>
        </p:txBody>
      </p:sp>
      <p:sp>
        <p:nvSpPr>
          <p:cNvPr id="132" name="Gilgamesh in his element:…"/>
          <p:cNvSpPr txBox="1"/>
          <p:nvPr>
            <p:ph type="body" sz="half" idx="1"/>
          </p:nvPr>
        </p:nvSpPr>
        <p:spPr>
          <a:xfrm>
            <a:off x="484701" y="1587500"/>
            <a:ext cx="6985001" cy="6985000"/>
          </a:xfrm>
          <a:prstGeom prst="rect">
            <a:avLst/>
          </a:prstGeom>
        </p:spPr>
        <p:txBody>
          <a:bodyPr anchor="t"/>
          <a:lstStyle/>
          <a:p>
            <a:pPr marL="0" indent="0" defTabSz="572516">
              <a:spcBef>
                <a:spcPts val="1100"/>
              </a:spcBef>
              <a:buSzTx/>
              <a:buNone/>
              <a:defRPr b="1" sz="4116">
                <a:latin typeface="+mj-lt"/>
                <a:ea typeface="+mj-ea"/>
                <a:cs typeface="+mj-cs"/>
                <a:sym typeface="Helvetica"/>
              </a:defRPr>
            </a:pPr>
            <a:r>
              <a:t>Gilgamesh in his element:</a:t>
            </a:r>
          </a:p>
          <a:p>
            <a:pPr marL="435609" indent="-435609" defTabSz="572516">
              <a:spcBef>
                <a:spcPts val="1100"/>
              </a:spcBef>
              <a:defRPr sz="3528">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306830" indent="-435609" defTabSz="572516">
              <a:spcBef>
                <a:spcPts val="1100"/>
              </a:spcBef>
              <a:defRPr sz="2352">
                <a:latin typeface="Times New Roman"/>
                <a:ea typeface="Times New Roman"/>
                <a:cs typeface="Times New Roman"/>
                <a:sym typeface="Times New Roman"/>
              </a:defRPr>
            </a:pPr>
            <a:r>
              <a:rPr b="1"/>
              <a:t>William Muss-Arnolt</a:t>
            </a:r>
            <a:r>
              <a:t>, trans.: </a:t>
            </a:r>
            <a:r>
              <a:rPr i="1"/>
              <a:t>The Man Who Has Seen All Things</a:t>
            </a:r>
            <a:r>
              <a:t> &lt;</a:t>
            </a:r>
            <a:r>
              <a:rPr u="sng">
                <a:hlinkClick r:id="rId3" invalidUrl="" action="" tgtFrame="" tooltip="" history="1" highlightClick="0" endSnd="0"/>
              </a:rPr>
              <a:t>http://www.jasoncolavito.com/epic-of-gilgamesh.html</a:t>
            </a:r>
            <a:r>
              <a:t>&gt;</a:t>
            </a:r>
          </a:p>
        </p:txBody>
      </p:sp>
      <p:pic>
        <p:nvPicPr>
          <p:cNvPr id="133"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7780984" y="1587500"/>
            <a:ext cx="4741216" cy="6985001"/>
          </a:xfrm>
          <a:prstGeom prst="rect">
            <a:avLst/>
          </a:prstGeom>
          <a:ln w="12700">
            <a:miter lim="400000"/>
          </a:ln>
        </p:spPr>
      </p:pic>
      <p:sp>
        <p:nvSpPr>
          <p:cNvPr id="134"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3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cratch…"/>
          <p:cNvSpPr txBox="1"/>
          <p:nvPr>
            <p:ph type="title"/>
          </p:nvPr>
        </p:nvSpPr>
        <p:spPr>
          <a:xfrm>
            <a:off x="952500" y="444500"/>
            <a:ext cx="11099800" cy="1587500"/>
          </a:xfrm>
          <a:prstGeom prst="rect">
            <a:avLst/>
          </a:prstGeom>
        </p:spPr>
        <p:txBody>
          <a:bodyPr/>
          <a:lstStyle/>
          <a:p>
            <a:pPr/>
            <a:r>
              <a:t>Scratch…</a:t>
            </a:r>
          </a:p>
        </p:txBody>
      </p:sp>
      <p:sp>
        <p:nvSpPr>
          <p:cNvPr id="340" name="Lecture: Inequality:…"/>
          <p:cNvSpPr txBox="1"/>
          <p:nvPr>
            <p:ph type="body" sz="half" idx="1"/>
          </p:nvPr>
        </p:nvSpPr>
        <p:spPr>
          <a:xfrm>
            <a:off x="952500" y="2032000"/>
            <a:ext cx="6552119" cy="6985000"/>
          </a:xfrm>
          <a:prstGeom prst="rect">
            <a:avLst/>
          </a:prstGeom>
        </p:spPr>
        <p:txBody>
          <a:bodyPr anchor="t"/>
          <a:lstStyle/>
          <a:p>
            <a:pPr marL="226695" indent="-226695" defTabSz="297941">
              <a:spcBef>
                <a:spcPts val="600"/>
              </a:spcBef>
              <a:defRPr sz="1224"/>
            </a:pPr>
            <a:r>
              <a:t>Lecture: Inequality:</a:t>
            </a:r>
          </a:p>
          <a:p>
            <a:pPr lvl="1" marL="453390" indent="-226695" defTabSz="297941">
              <a:spcBef>
                <a:spcPts val="600"/>
              </a:spcBef>
              <a:defRPr sz="1224"/>
            </a:pPr>
            <a:r>
              <a:t>&lt;</a:t>
            </a:r>
            <a:r>
              <a:rPr u="sng">
                <a:hlinkClick r:id="rId2" invalidUrl="" action="" tgtFrame="" tooltip="" history="1" highlightClick="0" endSnd="0"/>
              </a:rPr>
              <a:t>https://github.com/braddelong/public-files/blob/master/lecture-inequality.pptx</a:t>
            </a:r>
            <a:r>
              <a:t>&gt;    </a:t>
            </a:r>
            <a:br/>
            <a:r>
              <a:t>&lt;</a:t>
            </a:r>
            <a:r>
              <a:rPr u="sng">
                <a:hlinkClick r:id="rId3" invalidUrl="" action="" tgtFrame="" tooltip="" history="1" highlightClick="0" endSnd="0"/>
              </a:rPr>
              <a:t>https://www.icloud.com/pages/0n-VUHop4KJl67sTtqKPidlLA</a:t>
            </a:r>
            <a:r>
              <a:t>&gt;   </a:t>
            </a:r>
            <a:br/>
            <a:r>
              <a:t>&lt;</a:t>
            </a:r>
            <a:r>
              <a:rPr u="sng">
                <a:hlinkClick r:id="rId4" invalidUrl="" action="" tgtFrame="" tooltip="" history="1" highlightClick="0" endSnd="0"/>
              </a:rPr>
              <a:t>http://www.bradford-delong.com/2016/10/inequality-brown-university-janus-forum.html</a:t>
            </a:r>
            <a:r>
              <a:t>&gt;</a:t>
            </a:r>
          </a:p>
          <a:p>
            <a:pPr marL="226695" indent="-226695" defTabSz="297941">
              <a:spcBef>
                <a:spcPts val="600"/>
              </a:spcBef>
              <a:defRPr sz="1224"/>
            </a:pPr>
          </a:p>
          <a:p>
            <a:pPr marL="226695" indent="-226695" defTabSz="297941">
              <a:spcBef>
                <a:spcPts val="600"/>
              </a:spcBef>
              <a:defRPr sz="1224"/>
            </a:pPr>
          </a:p>
          <a:p>
            <a:pPr marL="226695" indent="-226695" defTabSz="297941">
              <a:spcBef>
                <a:spcPts val="600"/>
              </a:spcBef>
              <a:defRPr sz="1224"/>
            </a:pPr>
            <a:r>
              <a:t>History of Economic Growth Course: &lt;</a:t>
            </a:r>
            <a:r>
              <a:rPr u="sng">
                <a:hlinkClick r:id="rId5" invalidUrl="" action="" tgtFrame="" tooltip="" history="1" highlightClick="0" endSnd="0"/>
              </a:rPr>
              <a:t>https://github.com/braddelong/public-files/blob/master/econ-135-lecture-16.pptx</a:t>
            </a:r>
            <a:r>
              <a:t>&gt; &lt;</a:t>
            </a:r>
            <a:r>
              <a:rPr u="sng">
                <a:hlinkClick r:id="rId6" invalidUrl="" action="" tgtFrame="" tooltip="" history="1" highlightClick="0" endSnd="0"/>
              </a:rPr>
              <a:t>https://www.icloud.com/keynote/0ibXJp1yUuOQLzQyCIUBhteGw</a:t>
            </a:r>
            <a:r>
              <a:t>&gt;</a:t>
            </a:r>
          </a:p>
          <a:p>
            <a:pPr marL="226695" indent="-226695" defTabSz="297941">
              <a:spcBef>
                <a:spcPts val="600"/>
              </a:spcBef>
              <a:defRPr sz="1224"/>
            </a:pPr>
            <a:r>
              <a:t>Inequality: Brown Forum 2016: &lt;</a:t>
            </a:r>
            <a:r>
              <a:rPr u="sng">
                <a:hlinkClick r:id="rId7" invalidUrl="" action="" tgtFrame="" tooltip="" history="1" highlightClick="0" endSnd="0"/>
              </a:rPr>
              <a:t>https://www.icloud.com/keynote/0gIuwcJ_jAF0MtGozXgE7_95Q</a:t>
            </a:r>
            <a:r>
              <a:t>&gt; &lt;</a:t>
            </a:r>
            <a:r>
              <a:rPr u="sng">
                <a:hlinkClick r:id="rId3" invalidUrl="" action="" tgtFrame="" tooltip="" history="1" highlightClick="0" endSnd="0"/>
              </a:rPr>
              <a:t>https://www.icloud.com/pages/0n-VUHop4KJl67sTtqKPidlLA</a:t>
            </a:r>
            <a:r>
              <a:t>&gt; &lt;</a:t>
            </a:r>
            <a:r>
              <a:rPr u="sng">
                <a:hlinkClick r:id="rId4" invalidUrl="" action="" tgtFrame="" tooltip="" history="1" highlightClick="0" endSnd="0"/>
              </a:rPr>
              <a:t>http://www.bradford-delong.com/2016/10/inequality-brown-university-janus-forum.html</a:t>
            </a:r>
            <a:r>
              <a:t>&gt;</a:t>
            </a:r>
          </a:p>
          <a:p>
            <a:pPr marL="226695" indent="-226695" defTabSz="297941">
              <a:spcBef>
                <a:spcPts val="600"/>
              </a:spcBef>
              <a:defRPr sz="1224"/>
            </a:pPr>
            <a:r>
              <a:t>210a Inequality: &lt;</a:t>
            </a:r>
            <a:r>
              <a:rPr u="sng">
                <a:hlinkClick r:id="rId8" invalidUrl="" action="" tgtFrame="" tooltip="" history="1" highlightClick="0" endSnd="0"/>
              </a:rPr>
              <a:t>https://www.icloud.com/keynote/0LvoKeQzg11t3SWw7NbOyYONA</a:t>
            </a:r>
            <a:r>
              <a:t>&gt;</a:t>
            </a:r>
          </a:p>
          <a:p>
            <a:pPr marL="226695" indent="-226695" defTabSz="297941">
              <a:spcBef>
                <a:spcPts val="600"/>
              </a:spcBef>
              <a:defRPr sz="1224"/>
            </a:pPr>
            <a:r>
              <a:t>Inequality: Kaldor and Piketty Facts: &lt;</a:t>
            </a:r>
            <a:r>
              <a:rPr u="sng">
                <a:hlinkClick r:id="rId9" invalidUrl="" action="" tgtFrame="" tooltip="" history="1" highlightClick="0" endSnd="0"/>
              </a:rPr>
              <a:t>https://www.icloud.com/keynote/08pKBPWs0ZRbvkEuMEO8Bn-SA</a:t>
            </a:r>
            <a:r>
              <a:t>&gt;</a:t>
            </a:r>
          </a:p>
          <a:p>
            <a:pPr marL="226695" indent="-226695" defTabSz="297941">
              <a:spcBef>
                <a:spcPts val="600"/>
              </a:spcBef>
              <a:defRPr sz="1224"/>
            </a:pPr>
            <a:r>
              <a:t>Econ 210a: Comparative Development and Underdevelopment: &lt;</a:t>
            </a:r>
            <a:r>
              <a:rPr u="sng">
                <a:hlinkClick r:id="rId10" invalidUrl="" action="" tgtFrame="" tooltip="" history="1" highlightClick="0" endSnd="0"/>
              </a:rPr>
              <a:t>https://www.icloud.com/keynote/0021dZ3X9btGL8HmUfimCwApA</a:t>
            </a:r>
            <a:r>
              <a:t>&gt;</a:t>
            </a:r>
          </a:p>
          <a:p>
            <a:pPr marL="226695" indent="-226695" defTabSz="297941">
              <a:spcBef>
                <a:spcPts val="600"/>
              </a:spcBef>
              <a:defRPr sz="1224"/>
            </a:pPr>
            <a:r>
              <a:t>Globalization and Inequality (Stanford Panel 2017): &lt;</a:t>
            </a:r>
            <a:r>
              <a:rPr u="sng">
                <a:hlinkClick r:id="rId11" invalidUrl="" action="" tgtFrame="" tooltip="" history="1" highlightClick="0" endSnd="0"/>
              </a:rPr>
              <a:t>https://www.icloud.com/keynote/0a1YIQGu-i9__uHwnHA0thhTg</a:t>
            </a:r>
            <a:r>
              <a:t>&gt; &lt;</a:t>
            </a:r>
            <a:r>
              <a:rPr u="sng">
                <a:hlinkClick r:id="rId12" invalidUrl="" action="" tgtFrame="" tooltip="" history="1" highlightClick="0" endSnd="0"/>
              </a:rPr>
              <a:t>https://www.icloud.com/pages/0_H9kCtNY6cZglaYpa4IRw2pQ.html</a:t>
            </a:r>
            <a:r>
              <a:t>&gt;</a:t>
            </a:r>
          </a:p>
          <a:p>
            <a:pPr marL="226695" indent="-226695" defTabSz="297941">
              <a:spcBef>
                <a:spcPts val="600"/>
              </a:spcBef>
              <a:defRPr sz="1224"/>
            </a:pPr>
            <a:r>
              <a:t>Growing International Inequality: &lt;key: </a:t>
            </a:r>
            <a:r>
              <a:rPr u="sng">
                <a:hlinkClick r:id="rId13" invalidUrl="" action="" tgtFrame="" tooltip="" history="1" highlightClick="0" endSnd="0"/>
              </a:rPr>
              <a:t>https://www.icloud.com/keynote/03Ou4GJp-SrwWPP59FCv4P0TQ</a:t>
            </a:r>
            <a:r>
              <a:t>&gt;</a:t>
            </a:r>
          </a:p>
          <a:p>
            <a:pPr marL="226695" indent="-226695" defTabSz="297941">
              <a:spcBef>
                <a:spcPts val="600"/>
              </a:spcBef>
              <a:defRPr sz="1224"/>
            </a:pPr>
            <a:r>
              <a:t> Within America Inequality: &lt; </a:t>
            </a:r>
            <a:r>
              <a:rPr u="sng">
                <a:hlinkClick r:id="rId14" invalidUrl="" action="" tgtFrame="" tooltip="" history="1" highlightClick="0" endSnd="0"/>
              </a:rPr>
              <a:t>https://www.icloud.com/keynote/0E0BFiZibqBqeow95Ktpwh6aA</a:t>
            </a:r>
            <a:r>
              <a:t>&gt;</a:t>
            </a:r>
          </a:p>
          <a:p>
            <a:pPr marL="226695" indent="-226695" defTabSz="297941">
              <a:spcBef>
                <a:spcPts val="600"/>
              </a:spcBef>
              <a:defRPr sz="1224"/>
            </a:pPr>
            <a:r>
              <a:t>Global Inequality: &lt;</a:t>
            </a:r>
            <a:r>
              <a:rPr u="sng">
                <a:hlinkClick r:id="rId15" invalidUrl="" action="" tgtFrame="" tooltip="" history="1" highlightClick="0" endSnd="0"/>
              </a:rPr>
              <a:t>https://www.icloud.com/keynote/0q7z3YB0lNBUyqHcoi5MVVYuQ</a:t>
            </a:r>
            <a:r>
              <a:t>&gt;</a:t>
            </a:r>
          </a:p>
          <a:p>
            <a:pPr marL="226695" indent="-226695" defTabSz="297941">
              <a:spcBef>
                <a:spcPts val="600"/>
              </a:spcBef>
              <a:defRPr sz="1224"/>
            </a:pPr>
            <a:r>
              <a:t>Inequality &amp; My Brilliant Career: &lt;</a:t>
            </a:r>
            <a:r>
              <a:rPr u="sng">
                <a:hlinkClick r:id="rId16" invalidUrl="" action="" tgtFrame="" tooltip="" history="1" highlightClick="0" endSnd="0"/>
              </a:rPr>
              <a:t>https://www.icloud.com/keynote/07SeQDjYar1AKLhIUQGLDhVig</a:t>
            </a:r>
            <a:r>
              <a:t>&gt;</a:t>
            </a:r>
          </a:p>
        </p:txBody>
      </p:sp>
      <p:pic>
        <p:nvPicPr>
          <p:cNvPr id="341" name="https___upload_wikimedia_org_wikipedia_commons_9_94_Sanzio_01_jpg.png" descr="https___upload_wikimedia_org_wikipedia_commons_9_94_Sanzio_01_jpg.png"/>
          <p:cNvPicPr>
            <a:picLocks noChangeAspect="1"/>
          </p:cNvPicPr>
          <p:nvPr/>
        </p:nvPicPr>
        <p:blipFill>
          <a:blip r:embed="rId17">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uthoritarian and Sexual Tyra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Authoritarian and Sexual Tyrant</a:t>
            </a:r>
          </a:p>
        </p:txBody>
      </p:sp>
      <p:sp>
        <p:nvSpPr>
          <p:cNvPr id="140" name="Gilgamesh, in his element, continued:…"/>
          <p:cNvSpPr txBox="1"/>
          <p:nvPr>
            <p:ph type="body" sz="half" idx="1"/>
          </p:nvPr>
        </p:nvSpPr>
        <p:spPr>
          <a:xfrm>
            <a:off x="484701" y="1587500"/>
            <a:ext cx="6985001" cy="6985000"/>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Gilgamesh, in his element, continued:</a:t>
            </a:r>
          </a:p>
          <a:p>
            <a:pPr marL="404495" indent="-404495" defTabSz="531622">
              <a:spcBef>
                <a:spcPts val="1000"/>
              </a:spcBef>
              <a:defRPr sz="3276">
                <a:latin typeface="Times New Roman"/>
                <a:ea typeface="Times New Roman"/>
                <a:cs typeface="Times New Roman"/>
                <a:sym typeface="Times New Roman"/>
              </a:defRPr>
            </a:pPr>
            <a:r>
              <a:t>“He has taken all their children, for is Gilgamesh not the shepherd of his people? </a:t>
            </a:r>
          </a:p>
          <a:p>
            <a:pPr marL="404495" indent="-404495" defTabSz="531622">
              <a:spcBef>
                <a:spcPts val="1000"/>
              </a:spcBef>
              <a:defRPr sz="3276">
                <a:latin typeface="Times New Roman"/>
                <a:ea typeface="Times New Roman"/>
                <a:cs typeface="Times New Roman"/>
                <a:sym typeface="Times New Roman"/>
              </a:defRPr>
            </a:pPr>
            <a:r>
              <a:t>“Gilgamesh does not leave a daughter to her mother, nor the maiden to the warrior, nor the wife to her husband. </a:t>
            </a:r>
          </a:p>
          <a:p>
            <a:pPr marL="404495" indent="-404495" defTabSz="531622">
              <a:spcBef>
                <a:spcPts val="1000"/>
              </a:spcBef>
              <a:defRPr sz="3276">
                <a:latin typeface="Times New Roman"/>
                <a:ea typeface="Times New Roman"/>
                <a:cs typeface="Times New Roman"/>
                <a:sym typeface="Times New Roman"/>
              </a:defRPr>
            </a:pPr>
            <a:r>
              <a:t>“Yet Gilgamesh is the magnificent and glorious shepherd of his people. </a:t>
            </a:r>
          </a:p>
          <a:p>
            <a:pPr marL="404495" indent="-404495" defTabSz="531622">
              <a:spcBef>
                <a:spcPts val="1000"/>
              </a:spcBef>
              <a:defRPr sz="3276">
                <a:latin typeface="Times New Roman"/>
                <a:ea typeface="Times New Roman"/>
                <a:cs typeface="Times New Roman"/>
                <a:sym typeface="Times New Roman"/>
              </a:defRPr>
            </a:pPr>
            <a:r>
              <a:t>“The gods heard the people’s cry, and the gods of heaven beseeched the Lord of Uruk, Anu the god…”</a:t>
            </a:r>
          </a:p>
        </p:txBody>
      </p:sp>
      <p:pic>
        <p:nvPicPr>
          <p:cNvPr id="141"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7780984" y="1587500"/>
            <a:ext cx="4741216" cy="6985001"/>
          </a:xfrm>
          <a:prstGeom prst="rect">
            <a:avLst/>
          </a:prstGeom>
          <a:ln w="12700">
            <a:miter lim="400000"/>
          </a:ln>
        </p:spPr>
      </p:pic>
      <p:sp>
        <p:nvSpPr>
          <p:cNvPr id="142" name="3: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First Male Bonding Buddy Story"/>
          <p:cNvSpPr txBox="1"/>
          <p:nvPr>
            <p:ph type="title"/>
          </p:nvPr>
        </p:nvSpPr>
        <p:spPr>
          <a:xfrm>
            <a:off x="484701" y="-1"/>
            <a:ext cx="12065001" cy="1587501"/>
          </a:xfrm>
          <a:prstGeom prst="rect">
            <a:avLst/>
          </a:prstGeom>
        </p:spPr>
        <p:txBody>
          <a:bodyPr/>
          <a:lstStyle>
            <a:lvl1pPr defTabSz="525779">
              <a:defRPr sz="5400">
                <a:solidFill>
                  <a:srgbClr val="000080"/>
                </a:solidFill>
              </a:defRPr>
            </a:lvl1pPr>
          </a:lstStyle>
          <a:p>
            <a:pPr/>
            <a:r>
              <a:t>The First Male Bonding Buddy Story</a:t>
            </a:r>
          </a:p>
        </p:txBody>
      </p:sp>
      <p:sp>
        <p:nvSpPr>
          <p:cNvPr id="146" name="The gods do respond:…"/>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 gods do respond:</a:t>
            </a:r>
          </a:p>
          <a:p>
            <a:pPr marL="311150" indent="-311150" defTabSz="408940">
              <a:spcBef>
                <a:spcPts val="800"/>
              </a:spcBef>
              <a:defRPr sz="2520">
                <a:latin typeface="Times New Roman"/>
                <a:ea typeface="Times New Roman"/>
                <a:cs typeface="Times New Roman"/>
                <a:sym typeface="Times New Roman"/>
              </a:defRPr>
            </a:pPr>
            <a:r>
              <a:t>The cries of the people of Uruk lead the gods to do something…</a:t>
            </a:r>
          </a:p>
          <a:p>
            <a:pPr marL="311150" indent="-311150" defTabSz="408940">
              <a:spcBef>
                <a:spcPts val="800"/>
              </a:spcBef>
              <a:defRPr sz="2520">
                <a:latin typeface="Times New Roman"/>
                <a:ea typeface="Times New Roman"/>
                <a:cs typeface="Times New Roman"/>
                <a:sym typeface="Times New Roman"/>
              </a:defRPr>
            </a:pPr>
            <a:r>
              <a:t>But the gods do not reform the institutions of the polity of Uruk…</a:t>
            </a:r>
          </a:p>
          <a:p>
            <a:pPr marL="311150" indent="-311150" defTabSz="408940">
              <a:spcBef>
                <a:spcPts val="800"/>
              </a:spcBef>
              <a:defRPr sz="2520">
                <a:latin typeface="Times New Roman"/>
                <a:ea typeface="Times New Roman"/>
                <a:cs typeface="Times New Roman"/>
                <a:sym typeface="Times New Roman"/>
              </a:defRPr>
            </a:pPr>
            <a:r>
              <a:t>Instead, they create a buddy for Gilgamesh: Enkidu</a:t>
            </a:r>
          </a:p>
          <a:p>
            <a:pPr lvl="1" marL="622300" indent="-311150" defTabSz="408940">
              <a:spcBef>
                <a:spcPts val="800"/>
              </a:spcBef>
              <a:defRPr sz="2520">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622300" indent="-311150" defTabSz="408940">
              <a:spcBef>
                <a:spcPts val="800"/>
              </a:spcBef>
              <a:defRPr sz="2520">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311150" indent="-311150" defTabSz="408940">
              <a:spcBef>
                <a:spcPts val="800"/>
              </a:spcBef>
              <a:defRPr sz="2520">
                <a:latin typeface="Times New Roman"/>
                <a:ea typeface="Times New Roman"/>
                <a:cs typeface="Times New Roman"/>
                <a:sym typeface="Times New Roman"/>
              </a:defRPr>
            </a:pPr>
            <a:r>
              <a:t>But he remains king: Uruk remains a polity of gross inequality</a:t>
            </a:r>
          </a:p>
        </p:txBody>
      </p:sp>
      <p:sp>
        <p:nvSpPr>
          <p:cNvPr id="14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148" name="Image" descr="Image"/>
          <p:cNvPicPr>
            <a:picLocks noChangeAspect="1"/>
          </p:cNvPicPr>
          <p:nvPr/>
        </p:nvPicPr>
        <p:blipFill>
          <a:blip r:embed="rId3">
            <a:extLst/>
          </a:blip>
          <a:stretch>
            <a:fillRect/>
          </a:stretch>
        </p:blipFill>
        <p:spPr>
          <a:xfrm>
            <a:off x="7469701" y="1524000"/>
            <a:ext cx="5080001" cy="3978798"/>
          </a:xfrm>
          <a:prstGeom prst="rect">
            <a:avLst/>
          </a:prstGeom>
          <a:ln w="12700">
            <a:miter lim="400000"/>
          </a:ln>
        </p:spPr>
      </p:pic>
      <p:sp>
        <p:nvSpPr>
          <p:cNvPr id="149" name="Gilgamesh and Enkidu slaying the Bull of Heaven…"/>
          <p:cNvSpPr txBox="1"/>
          <p:nvPr/>
        </p:nvSpPr>
        <p:spPr>
          <a:xfrm>
            <a:off x="7469701" y="5502797"/>
            <a:ext cx="5080001" cy="1689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97941">
              <a:spcBef>
                <a:spcPts val="600"/>
              </a:spcBef>
              <a:defRPr sz="1836">
                <a:latin typeface="Times New Roman"/>
                <a:ea typeface="Times New Roman"/>
                <a:cs typeface="Times New Roman"/>
                <a:sym typeface="Times New Roman"/>
              </a:defRPr>
            </a:pPr>
            <a:r>
              <a:rPr b="1"/>
              <a:t>Gilgamesh and Enkidu slaying the Bull of Heaven</a:t>
            </a:r>
            <a:endParaRPr b="1"/>
          </a:p>
          <a:p>
            <a:pPr algn="l" defTabSz="297941">
              <a:spcBef>
                <a:spcPts val="600"/>
              </a:spcBef>
              <a:defRPr sz="1836">
                <a:latin typeface="Times New Roman"/>
                <a:ea typeface="Times New Roman"/>
                <a:cs typeface="Times New Roman"/>
                <a:sym typeface="Times New Roman"/>
              </a:defRPr>
            </a:pPr>
            <a:endParaRPr b="1"/>
          </a:p>
          <a:p>
            <a:pPr algn="l" defTabSz="297941">
              <a:spcBef>
                <a:spcPts val="600"/>
              </a:spcBef>
              <a:defRPr sz="1836">
                <a:latin typeface="Times New Roman"/>
                <a:ea typeface="Times New Roman"/>
                <a:cs typeface="Times New Roman"/>
                <a:sym typeface="Times New Roman"/>
              </a:defRPr>
            </a:pPr>
            <a:r>
              <a:t>Neo-Assyrian, -800 ro -600</a:t>
            </a:r>
          </a:p>
          <a:p>
            <a:pPr algn="l" defTabSz="297941">
              <a:spcBef>
                <a:spcPts val="600"/>
              </a:spcBef>
              <a:defRPr sz="1836">
                <a:latin typeface="Times New Roman"/>
                <a:ea typeface="Times New Roman"/>
                <a:cs typeface="Times New Roman"/>
                <a:sym typeface="Times New Roman"/>
              </a:defRPr>
            </a:pPr>
            <a:r>
              <a:t>&lt;</a:t>
            </a:r>
            <a:r>
              <a:rPr u="sng">
                <a:hlinkClick r:id="rId4" invalidUrl="" action="" tgtFrame="" tooltip="" history="1" highlightClick="0" endSnd="0"/>
              </a:rPr>
              <a:t>www.bibleorigins.net/illustrationofGilgameshAndEnkidu.html</a:t>
            </a:r>
            <a:r>
              <a:t>&gt;</a:t>
            </a:r>
          </a:p>
        </p:txBody>
      </p:sp>
      <p:pic>
        <p:nvPicPr>
          <p:cNvPr id="15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17840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grarian age inequality is inscribed in our genes:…"/>
          <p:cNvSpPr txBox="1"/>
          <p:nvPr>
            <p:ph type="body" idx="1"/>
          </p:nvPr>
        </p:nvSpPr>
        <p:spPr>
          <a:xfrm>
            <a:off x="457200" y="1587500"/>
            <a:ext cx="7302500" cy="73025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Agrarian age inequality is inscribed in our genes:</a:t>
            </a:r>
          </a:p>
          <a:p>
            <a:pPr marL="346709" indent="-346709" defTabSz="455675">
              <a:spcBef>
                <a:spcPts val="900"/>
              </a:spcBef>
              <a:defRPr sz="2807">
                <a:latin typeface="Times New Roman"/>
                <a:ea typeface="Times New Roman"/>
                <a:cs typeface="Times New Roman"/>
                <a:sym typeface="Times New Roman"/>
              </a:defRPr>
            </a:pPr>
            <a:r>
              <a:t>Everyone inherits their mitochondria from their mothers</a:t>
            </a:r>
          </a:p>
          <a:p>
            <a:pPr marL="346709" indent="-346709" defTabSz="455675">
              <a:spcBef>
                <a:spcPts val="900"/>
              </a:spcBef>
              <a:defRPr sz="2807">
                <a:latin typeface="Times New Roman"/>
                <a:ea typeface="Times New Roman"/>
                <a:cs typeface="Times New Roman"/>
                <a:sym typeface="Times New Roman"/>
              </a:defRPr>
            </a:pPr>
            <a:r>
              <a:t>Every male inherits his Y-chromosome from his father</a:t>
            </a:r>
          </a:p>
          <a:p>
            <a:pPr marL="346709" indent="-346709" defTabSz="455675">
              <a:spcBef>
                <a:spcPts val="900"/>
              </a:spcBef>
              <a:defRPr sz="2807">
                <a:latin typeface="Times New Roman"/>
                <a:ea typeface="Times New Roman"/>
                <a:cs typeface="Times New Roman"/>
                <a:sym typeface="Times New Roman"/>
              </a:defRPr>
            </a:pPr>
            <a:r>
              <a:t>From -5000 to -2000, a huge chunk of Y-chromosome lineages are not propagating</a:t>
            </a:r>
          </a:p>
          <a:p>
            <a:pPr marL="346709" indent="-346709" defTabSz="455675">
              <a:spcBef>
                <a:spcPts val="900"/>
              </a:spcBef>
              <a:defRPr sz="2807">
                <a:latin typeface="Times New Roman"/>
                <a:ea typeface="Times New Roman"/>
                <a:cs typeface="Times New Roman"/>
                <a:sym typeface="Times New Roman"/>
              </a:defRPr>
            </a:pPr>
            <a:r>
              <a:t>Polygyny for some—and non-matrimony for others</a:t>
            </a:r>
          </a:p>
          <a:p>
            <a:pPr marL="346709" indent="-346709" defTabSz="455675">
              <a:spcBef>
                <a:spcPts val="900"/>
              </a:spcBef>
              <a:defRPr sz="2807">
                <a:latin typeface="Times New Roman"/>
                <a:ea typeface="Times New Roman"/>
                <a:cs typeface="Times New Roman"/>
                <a:sym typeface="Times New Roman"/>
              </a:defRPr>
            </a:pPr>
            <a:r>
              <a:t>Persistence of (male) descent groups</a:t>
            </a:r>
          </a:p>
          <a:p>
            <a:pPr marL="346709" indent="-346709" defTabSz="455675">
              <a:spcBef>
                <a:spcPts val="900"/>
              </a:spcBef>
              <a:defRPr sz="2807">
                <a:latin typeface="Times New Roman"/>
                <a:ea typeface="Times New Roman"/>
                <a:cs typeface="Times New Roman"/>
                <a:sym typeface="Times New Roman"/>
              </a:defRPr>
            </a:pPr>
            <a:r>
              <a:t>What’s life like for women as this goes on?</a:t>
            </a:r>
          </a:p>
          <a:p>
            <a:pPr lvl="1" marL="693419" indent="-346709" defTabSz="455675">
              <a:spcBef>
                <a:spcPts val="900"/>
              </a:spcBef>
              <a:defRPr sz="1950">
                <a:latin typeface="Times New Roman"/>
                <a:ea typeface="Times New Roman"/>
                <a:cs typeface="Times New Roman"/>
                <a:sym typeface="Times New Roman"/>
              </a:defRPr>
            </a:pPr>
            <a:r>
              <a:rPr u="sng">
                <a:hlinkClick r:id="rId3" invalidUrl="" action="" tgtFrame="" tooltip="" history="1" highlightClick="0" endSnd="0"/>
              </a:rPr>
              <a:t>https://logarithmichistory.wordpress.com/2015/09/27/the-patriarchal-age/</a:t>
            </a:r>
            <a:r>
              <a:t> </a:t>
            </a:r>
          </a:p>
          <a:p>
            <a:pPr lvl="1" marL="693419" indent="-346709" defTabSz="455675">
              <a:spcBef>
                <a:spcPts val="900"/>
              </a:spcBef>
              <a:defRPr sz="1950">
                <a:latin typeface="Times New Roman"/>
                <a:ea typeface="Times New Roman"/>
                <a:cs typeface="Times New Roman"/>
                <a:sym typeface="Times New Roman"/>
              </a:defRPr>
            </a:pPr>
            <a:r>
              <a:rPr u="sng">
                <a:hlinkClick r:id="rId4" invalidUrl="" action="" tgtFrame="" tooltip="" history="1" highlightClick="0" endSnd="0"/>
              </a:rPr>
              <a:t>http://genome.cshlp.org/content/early/2015/03/13/gr.186684.114.full.pdf</a:t>
            </a:r>
            <a:r>
              <a:t> </a:t>
            </a:r>
          </a:p>
        </p:txBody>
      </p:sp>
      <p:sp>
        <p:nvSpPr>
          <p:cNvPr id="155" name="Inequality and Patriarchy"/>
          <p:cNvSpPr txBox="1"/>
          <p:nvPr>
            <p:ph type="title"/>
          </p:nvPr>
        </p:nvSpPr>
        <p:spPr>
          <a:xfrm>
            <a:off x="457200" y="-1"/>
            <a:ext cx="12065000" cy="1587501"/>
          </a:xfrm>
          <a:prstGeom prst="rect">
            <a:avLst/>
          </a:prstGeom>
        </p:spPr>
        <p:txBody>
          <a:bodyPr/>
          <a:lstStyle>
            <a:lvl1pPr defTabSz="578358">
              <a:defRPr sz="7919"/>
            </a:lvl1pPr>
          </a:lstStyle>
          <a:p>
            <a:pPr/>
            <a:r>
              <a:t>Inequality and Patriarchy</a:t>
            </a:r>
          </a:p>
        </p:txBody>
      </p:sp>
      <p:sp>
        <p:nvSpPr>
          <p:cNvPr id="156" name="4: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4:00</a:t>
            </a:r>
          </a:p>
        </p:txBody>
      </p:sp>
      <p:pic>
        <p:nvPicPr>
          <p:cNvPr id="157" name="Preview_of_“Untitled”.png" descr="Preview_of_“Untitled”.png"/>
          <p:cNvPicPr>
            <a:picLocks noChangeAspect="0"/>
          </p:cNvPicPr>
          <p:nvPr/>
        </p:nvPicPr>
        <p:blipFill>
          <a:blip r:embed="rId5">
            <a:extLst/>
          </a:blip>
          <a:stretch>
            <a:fillRect/>
          </a:stretch>
        </p:blipFill>
        <p:spPr>
          <a:xfrm>
            <a:off x="7759700" y="1587500"/>
            <a:ext cx="4762500" cy="7302500"/>
          </a:xfrm>
          <a:prstGeom prst="rect">
            <a:avLst/>
          </a:prstGeom>
          <a:ln w="12700">
            <a:miter lim="400000"/>
          </a:ln>
        </p:spPr>
      </p:pic>
      <p:pic>
        <p:nvPicPr>
          <p:cNvPr id="15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 number describing inequality—that I at least find hard to understand what it means:…"/>
          <p:cNvSpPr txBox="1"/>
          <p:nvPr>
            <p:ph type="body" idx="1"/>
          </p:nvPr>
        </p:nvSpPr>
        <p:spPr>
          <a:xfrm>
            <a:off x="457200" y="1587500"/>
            <a:ext cx="7302500" cy="73025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A number describing inequality—that I at least find hard to understand what it means:</a:t>
            </a:r>
          </a:p>
          <a:p>
            <a:pPr marL="311150" indent="-311150" defTabSz="408940">
              <a:spcBef>
                <a:spcPts val="800"/>
              </a:spcBef>
              <a:defRPr sz="2520">
                <a:latin typeface="Times New Roman"/>
                <a:ea typeface="Times New Roman"/>
                <a:cs typeface="Times New Roman"/>
                <a:sym typeface="Times New Roman"/>
              </a:defRPr>
            </a:pPr>
            <a:r>
              <a:t>Here are some facts to give you some intuition:</a:t>
            </a:r>
          </a:p>
          <a:p>
            <a:pPr lvl="1" marL="622300" indent="-311150" defTabSz="408940">
              <a:spcBef>
                <a:spcPts val="800"/>
              </a:spcBef>
              <a:defRPr sz="2520">
                <a:latin typeface="Times New Roman"/>
                <a:ea typeface="Times New Roman"/>
                <a:cs typeface="Times New Roman"/>
                <a:sym typeface="Times New Roman"/>
              </a:defRPr>
            </a:pPr>
            <a:r>
              <a:t>If the bottom 3/4 got 1/4 of the income and the top 1/4 the rest (evenly distributed), the Gini would be 0.5</a:t>
            </a:r>
          </a:p>
          <a:p>
            <a:pPr lvl="1" marL="622300" indent="-311150" defTabSz="408940">
              <a:spcBef>
                <a:spcPts val="800"/>
              </a:spcBef>
              <a:defRPr sz="2520">
                <a:latin typeface="Times New Roman"/>
                <a:ea typeface="Times New Roman"/>
                <a:cs typeface="Times New Roman"/>
                <a:sym typeface="Times New Roman"/>
              </a:defRPr>
            </a:pPr>
            <a:r>
              <a:t>If the bottom 2/3 got 1/3 of the income and the top 1/3 the rest (evenly distributed), the Gini would be 0.33</a:t>
            </a:r>
          </a:p>
          <a:p>
            <a:pPr marL="311150" indent="-311150" defTabSz="408940">
              <a:spcBef>
                <a:spcPts val="800"/>
              </a:spcBef>
              <a:defRPr sz="2520">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311150" indent="-311150" defTabSz="408940">
              <a:spcBef>
                <a:spcPts val="800"/>
              </a:spcBef>
              <a:defRPr sz="2520">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3" name="What Is the Gini Coefficient?"/>
          <p:cNvSpPr txBox="1"/>
          <p:nvPr>
            <p:ph type="title"/>
          </p:nvPr>
        </p:nvSpPr>
        <p:spPr>
          <a:xfrm>
            <a:off x="457200" y="-1"/>
            <a:ext cx="12065000" cy="1587501"/>
          </a:xfrm>
          <a:prstGeom prst="rect">
            <a:avLst/>
          </a:prstGeom>
        </p:spPr>
        <p:txBody>
          <a:bodyPr/>
          <a:lstStyle>
            <a:lvl1pPr defTabSz="502412">
              <a:defRPr sz="6880"/>
            </a:lvl1pPr>
          </a:lstStyle>
          <a:p>
            <a:pPr/>
            <a:r>
              <a:t>What Is the Gini Coefficient?</a:t>
            </a:r>
          </a:p>
        </p:txBody>
      </p:sp>
      <p:sp>
        <p:nvSpPr>
          <p:cNvPr id="164" name="1: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1:50</a:t>
            </a:r>
          </a:p>
        </p:txBody>
      </p:sp>
      <p:pic>
        <p:nvPicPr>
          <p:cNvPr id="165" name="Image" descr="Image"/>
          <p:cNvPicPr>
            <a:picLocks noChangeAspect="1"/>
          </p:cNvPicPr>
          <p:nvPr/>
        </p:nvPicPr>
        <p:blipFill>
          <a:blip r:embed="rId3">
            <a:extLst/>
          </a:blip>
          <a:stretch>
            <a:fillRect/>
          </a:stretch>
        </p:blipFill>
        <p:spPr>
          <a:xfrm>
            <a:off x="7759700" y="1587500"/>
            <a:ext cx="4762500" cy="4586112"/>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17840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equality in poor agrarian age economies cannot have been too great:…"/>
          <p:cNvSpPr txBox="1"/>
          <p:nvPr>
            <p:ph type="body" idx="1"/>
          </p:nvPr>
        </p:nvSpPr>
        <p:spPr>
          <a:xfrm>
            <a:off x="457200" y="1587500"/>
            <a:ext cx="7302500" cy="7302500"/>
          </a:xfrm>
          <a:prstGeom prst="rect">
            <a:avLst/>
          </a:prstGeom>
        </p:spPr>
        <p:txBody>
          <a:bodyPr anchor="t"/>
          <a:lstStyle/>
          <a:p>
            <a:pPr marL="0" indent="0" defTabSz="514095">
              <a:spcBef>
                <a:spcPts val="1000"/>
              </a:spcBef>
              <a:buSzTx/>
              <a:buNone/>
              <a:defRPr b="1" sz="3696">
                <a:latin typeface="+mj-lt"/>
                <a:ea typeface="+mj-ea"/>
                <a:cs typeface="+mj-cs"/>
                <a:sym typeface="Helvetica"/>
              </a:defRPr>
            </a:pPr>
            <a:r>
              <a:t>Inequality in poor agrarian age economies cannot have been too great:</a:t>
            </a:r>
          </a:p>
          <a:p>
            <a:pPr marL="391159" indent="-391159" defTabSz="514095">
              <a:spcBef>
                <a:spcPts val="1000"/>
              </a:spcBef>
              <a:defRPr sz="3168">
                <a:latin typeface="Times New Roman"/>
                <a:ea typeface="Times New Roman"/>
                <a:cs typeface="Times New Roman"/>
                <a:sym typeface="Times New Roman"/>
              </a:defRPr>
            </a:pPr>
            <a:r>
              <a:t>They are very poor…</a:t>
            </a:r>
          </a:p>
          <a:p>
            <a:pPr marL="391159" indent="-391159" defTabSz="514095">
              <a:spcBef>
                <a:spcPts val="1000"/>
              </a:spcBef>
              <a:defRPr sz="316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391159" indent="-391159" defTabSz="514095">
              <a:spcBef>
                <a:spcPts val="1000"/>
              </a:spcBef>
              <a:defRPr sz="3168">
                <a:latin typeface="Times New Roman"/>
                <a:ea typeface="Times New Roman"/>
                <a:cs typeface="Times New Roman"/>
                <a:sym typeface="Times New Roman"/>
              </a:defRPr>
            </a:pPr>
            <a:r>
              <a:t>In which case they die, and so “decrease the surplus population”</a:t>
            </a:r>
          </a:p>
          <a:p>
            <a:pPr marL="391159" indent="-391159" defTabSz="514095">
              <a:spcBef>
                <a:spcPts val="1000"/>
              </a:spcBef>
              <a:defRPr sz="3168">
                <a:latin typeface="Times New Roman"/>
                <a:ea typeface="Times New Roman"/>
                <a:cs typeface="Times New Roman"/>
                <a:sym typeface="Times New Roman"/>
              </a:defRPr>
            </a:pPr>
            <a:r>
              <a:t>And the society dies out—or becomes less unequal</a:t>
            </a:r>
          </a:p>
          <a:p>
            <a:pPr lvl="1" marL="782319" indent="-391159" defTabSz="514095">
              <a:spcBef>
                <a:spcPts val="1000"/>
              </a:spcBef>
              <a:defRPr sz="2112">
                <a:latin typeface="Times New Roman"/>
                <a:ea typeface="Times New Roman"/>
                <a:cs typeface="Times New Roman"/>
                <a:sym typeface="Times New Roman"/>
              </a:defRPr>
            </a:pPr>
            <a:r>
              <a:t>&lt;</a:t>
            </a:r>
            <a:r>
              <a:rPr u="sng">
                <a:hlinkClick r:id="rId3" invalidUrl="" action="" tgtFrame="" tooltip="" history="1" highlightClick="0" endSnd="0"/>
              </a:rPr>
              <a:t>http://onlinelibrary.wiley.com/doi/10.1111/j.1468-0297.2010.02403.x/full</a:t>
            </a:r>
            <a:r>
              <a:t>&gt;</a:t>
            </a:r>
          </a:p>
        </p:txBody>
      </p:sp>
      <p:sp>
        <p:nvSpPr>
          <p:cNvPr id="171" name="Agrarian Age Economies Look to Have Been About 80% as Unequal as They Could Have Possibly Been"/>
          <p:cNvSpPr txBox="1"/>
          <p:nvPr>
            <p:ph type="title"/>
          </p:nvPr>
        </p:nvSpPr>
        <p:spPr>
          <a:xfrm>
            <a:off x="457200" y="-1"/>
            <a:ext cx="12065000" cy="1587501"/>
          </a:xfrm>
          <a:prstGeom prst="rect">
            <a:avLst/>
          </a:prstGeom>
        </p:spPr>
        <p:txBody>
          <a:bodyPr/>
          <a:lstStyle>
            <a:lvl1pPr defTabSz="280415">
              <a:defRPr sz="3839"/>
            </a:lvl1pPr>
          </a:lstStyle>
          <a:p>
            <a:pPr/>
            <a:r>
              <a:t>Agrarian Age Economies Look to Have Been About 80% as Unequal as They Could Have Possibly Been</a:t>
            </a:r>
          </a:p>
        </p:txBody>
      </p:sp>
      <p:sp>
        <p:nvSpPr>
          <p:cNvPr id="172"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73" name="Preview_of_“Untitled”.png" descr="Preview_of_“Untitled”.png"/>
          <p:cNvPicPr>
            <a:picLocks noChangeAspect="1"/>
          </p:cNvPicPr>
          <p:nvPr/>
        </p:nvPicPr>
        <p:blipFill>
          <a:blip r:embed="rId4">
            <a:extLst/>
          </a:blip>
          <a:stretch>
            <a:fillRect/>
          </a:stretch>
        </p:blipFill>
        <p:spPr>
          <a:xfrm>
            <a:off x="8275811" y="1524000"/>
            <a:ext cx="4246370" cy="7582072"/>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0407"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179"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180"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1"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18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